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398" r:id="rId3"/>
    <p:sldId id="417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1" r:id="rId15"/>
    <p:sldId id="413" r:id="rId16"/>
    <p:sldId id="415" r:id="rId17"/>
    <p:sldId id="416" r:id="rId18"/>
    <p:sldId id="414" r:id="rId19"/>
    <p:sldId id="329" r:id="rId20"/>
    <p:sldId id="418" r:id="rId21"/>
    <p:sldId id="420" r:id="rId22"/>
    <p:sldId id="421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22" r:id="rId31"/>
    <p:sldId id="433" r:id="rId32"/>
    <p:sldId id="435" r:id="rId33"/>
    <p:sldId id="419" r:id="rId34"/>
    <p:sldId id="431" r:id="rId35"/>
    <p:sldId id="432" r:id="rId36"/>
    <p:sldId id="430" r:id="rId37"/>
    <p:sldId id="436" r:id="rId38"/>
    <p:sldId id="437" r:id="rId39"/>
    <p:sldId id="439" r:id="rId40"/>
    <p:sldId id="438" r:id="rId41"/>
    <p:sldId id="434" r:id="rId42"/>
    <p:sldId id="26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87735" autoAdjust="0"/>
  </p:normalViewPr>
  <p:slideViewPr>
    <p:cSldViewPr snapToGrid="0">
      <p:cViewPr varScale="1">
        <p:scale>
          <a:sx n="72" d="100"/>
          <a:sy n="72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3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17:47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17:47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17:47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17:47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17:47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17:47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17:47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17:47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17:47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17:47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17:47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Szerver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306618" y="6354246"/>
            <a:ext cx="552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Arial Narrow" panose="020B0606020202030204" pitchFamily="34" charset="0"/>
              </a:rPr>
              <a:t>Szerveres</a:t>
            </a:r>
            <a:r>
              <a:rPr lang="en-US" dirty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Arial Narrow" panose="020B0606020202030204" pitchFamily="34" charset="0"/>
              </a:rPr>
              <a:t>feldolgozás</a:t>
            </a:r>
            <a:r>
              <a:rPr lang="en-US" dirty="0">
                <a:solidFill>
                  <a:srgbClr val="003300"/>
                </a:solidFill>
                <a:latin typeface="Arial Narrow" panose="020B0606020202030204" pitchFamily="34" charset="0"/>
              </a:rPr>
              <a:t> 1. (</a:t>
            </a:r>
            <a:r>
              <a:rPr lang="en-US" dirty="0" err="1">
                <a:solidFill>
                  <a:srgbClr val="003300"/>
                </a:solidFill>
                <a:latin typeface="Arial Narrow" panose="020B0606020202030204" pitchFamily="34" charset="0"/>
              </a:rPr>
              <a:t>GeoServer</a:t>
            </a:r>
            <a:r>
              <a:rPr lang="en-US" dirty="0">
                <a:solidFill>
                  <a:srgbClr val="003300"/>
                </a:solidFill>
                <a:latin typeface="Arial Narrow" panose="020B0606020202030204" pitchFamily="34" charset="0"/>
              </a:rPr>
              <a:t>, Google Earth Engine)</a:t>
            </a: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earthengine.google.com/" TargetMode="External"/><Relationship Id="rId2" Type="http://schemas.openxmlformats.org/officeDocument/2006/relationships/hyperlink" Target="https://earthengine.google.com/sign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ode.earthengine.googl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earth-engine/guides/client_server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evelopers.google.com/earth-engine/datase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earth-engine/datasets/catalog/NASA_NASADEM_HGT_0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evelopers.google.com/earth-engine/guides/asset_manag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evelopers.google.com/earth-engine/tutorials/community/drawing-tool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Szerveres</a:t>
            </a:r>
            <a:r>
              <a:rPr lang="en-US" dirty="0"/>
              <a:t> </a:t>
            </a:r>
            <a:r>
              <a:rPr lang="en-US" dirty="0" err="1"/>
              <a:t>feldolgozás</a:t>
            </a:r>
            <a:r>
              <a:rPr lang="en-US" dirty="0"/>
              <a:t> 1.</a:t>
            </a:r>
            <a:br>
              <a:rPr lang="hu-HU" dirty="0"/>
            </a:br>
            <a:r>
              <a:rPr lang="en-US" dirty="0" err="1"/>
              <a:t>GeoServer</a:t>
            </a:r>
            <a:r>
              <a:rPr lang="en-US" dirty="0"/>
              <a:t>, Google Earth Engine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Szerver GIS</a:t>
            </a:r>
          </a:p>
          <a:p>
            <a:r>
              <a:rPr lang="hu-HU" dirty="0"/>
              <a:t>2023.10.18.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en-US" dirty="0" err="1"/>
              <a:t>datforrás</a:t>
            </a:r>
            <a:r>
              <a:rPr lang="en-US" dirty="0"/>
              <a:t> </a:t>
            </a:r>
            <a:r>
              <a:rPr lang="hu-HU" dirty="0"/>
              <a:t>hozzáadása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kiválasztjuk</a:t>
            </a:r>
            <a:r>
              <a:rPr lang="en-US" dirty="0"/>
              <a:t> a </a:t>
            </a:r>
            <a:r>
              <a:rPr lang="en-US" dirty="0" err="1"/>
              <a:t>típusát</a:t>
            </a:r>
            <a:endParaRPr lang="hu-HU" dirty="0"/>
          </a:p>
          <a:p>
            <a:pPr lvl="1"/>
            <a:r>
              <a:rPr lang="hu-HU" dirty="0"/>
              <a:t>most: </a:t>
            </a:r>
            <a:r>
              <a:rPr lang="hu-HU" dirty="0" err="1"/>
              <a:t>Raster</a:t>
            </a:r>
            <a:r>
              <a:rPr lang="hu-HU" dirty="0"/>
              <a:t> Data </a:t>
            </a:r>
            <a:r>
              <a:rPr lang="hu-HU" dirty="0" err="1"/>
              <a:t>Sources</a:t>
            </a:r>
            <a:r>
              <a:rPr lang="hu-HU" dirty="0"/>
              <a:t> &gt; </a:t>
            </a:r>
            <a:r>
              <a:rPr lang="en-US" dirty="0" err="1"/>
              <a:t>GeoTIFF</a:t>
            </a:r>
            <a:r>
              <a:rPr lang="en-US" dirty="0"/>
              <a:t> - Tagged Image File Format with Geographic information</a:t>
            </a:r>
          </a:p>
          <a:p>
            <a:r>
              <a:rPr lang="hu-HU" dirty="0"/>
              <a:t>hozzákapcsoljuk egy projekthez</a:t>
            </a:r>
          </a:p>
          <a:p>
            <a:r>
              <a:rPr lang="en-US" dirty="0" err="1"/>
              <a:t>megadjuk</a:t>
            </a:r>
            <a:r>
              <a:rPr lang="en-US" dirty="0"/>
              <a:t> a </a:t>
            </a:r>
            <a:r>
              <a:rPr lang="en-US" dirty="0" err="1"/>
              <a:t>jellemzőit</a:t>
            </a:r>
            <a:endParaRPr lang="hu-HU" dirty="0"/>
          </a:p>
          <a:p>
            <a:pPr lvl="1"/>
            <a:r>
              <a:rPr lang="hu-HU" dirty="0"/>
              <a:t>rövid név (</a:t>
            </a:r>
            <a:r>
              <a:rPr lang="hu-HU" dirty="0" err="1"/>
              <a:t>dem</a:t>
            </a:r>
            <a:r>
              <a:rPr lang="hu-HU" dirty="0"/>
              <a:t>_pilis_</a:t>
            </a:r>
            <a:r>
              <a:rPr lang="hu-HU" dirty="0" err="1"/>
              <a:t>visegradi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leírás (opcionális)</a:t>
            </a:r>
          </a:p>
          <a:p>
            <a:pPr lvl="1"/>
            <a:r>
              <a:rPr lang="hu-HU" dirty="0"/>
              <a:t>legyen elérhető (</a:t>
            </a:r>
            <a:r>
              <a:rPr lang="hu-HU" dirty="0" err="1"/>
              <a:t>enabled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megkeressük a fájlt (</a:t>
            </a:r>
            <a:r>
              <a:rPr lang="hu-HU" dirty="0" err="1"/>
              <a:t>Browse</a:t>
            </a:r>
            <a:r>
              <a:rPr lang="hu-HU" dirty="0"/>
              <a:t>…)</a:t>
            </a:r>
          </a:p>
          <a:p>
            <a:r>
              <a:rPr lang="hu-HU" dirty="0" err="1"/>
              <a:t>Save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6" y="2409211"/>
            <a:ext cx="6886575" cy="3672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882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</a:t>
            </a:r>
            <a:r>
              <a:rPr lang="en-US" dirty="0" err="1"/>
              <a:t>éteg</a:t>
            </a:r>
            <a:r>
              <a:rPr lang="en-US" dirty="0"/>
              <a:t> </a:t>
            </a:r>
            <a:r>
              <a:rPr lang="en-US" dirty="0" err="1"/>
              <a:t>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adatforrásból egy vagy több réteget hozhatunk létre</a:t>
            </a:r>
          </a:p>
          <a:p>
            <a:r>
              <a:rPr lang="hu-HU" dirty="0"/>
              <a:t>Data &gt; </a:t>
            </a:r>
            <a:r>
              <a:rPr lang="hu-HU" dirty="0" err="1"/>
              <a:t>Layers</a:t>
            </a:r>
            <a:r>
              <a:rPr lang="hu-HU" dirty="0"/>
              <a:t> &gt; Add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6" y="2544145"/>
            <a:ext cx="11086294" cy="3494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3319272" y="3813048"/>
            <a:ext cx="1572768" cy="2103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 flipV="1">
            <a:off x="1078992" y="5404104"/>
            <a:ext cx="996696" cy="2103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</a:t>
            </a:r>
            <a:r>
              <a:rPr lang="en-US" dirty="0" err="1"/>
              <a:t>éteg</a:t>
            </a:r>
            <a:r>
              <a:rPr lang="en-US" dirty="0"/>
              <a:t> </a:t>
            </a:r>
            <a:r>
              <a:rPr lang="en-US" dirty="0" err="1"/>
              <a:t>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 kell választani az adatforrást</a:t>
            </a:r>
          </a:p>
          <a:p>
            <a:pPr lvl="1"/>
            <a:r>
              <a:rPr lang="hu-HU" dirty="0"/>
              <a:t>amiből réteget akarunk képezni</a:t>
            </a:r>
          </a:p>
          <a:p>
            <a:pPr lvl="1"/>
            <a:r>
              <a:rPr lang="hu-HU" dirty="0"/>
              <a:t>"Add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"</a:t>
            </a:r>
          </a:p>
          <a:p>
            <a:pPr lvl="1"/>
            <a:r>
              <a:rPr lang="hu-HU" dirty="0"/>
              <a:t>most: </a:t>
            </a:r>
            <a:r>
              <a:rPr lang="hu-HU" dirty="0" err="1"/>
              <a:t>pilis:dem_pilis_visegradi</a:t>
            </a:r>
            <a:endParaRPr lang="hu-HU" dirty="0"/>
          </a:p>
          <a:p>
            <a:r>
              <a:rPr lang="hu-HU" dirty="0"/>
              <a:t>réteg publikálási beállításai: </a:t>
            </a:r>
            <a:r>
              <a:rPr lang="hu-HU" dirty="0" err="1"/>
              <a:t>Publish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26" y="3616788"/>
            <a:ext cx="8048625" cy="2409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3995928" y="4288536"/>
            <a:ext cx="2514600" cy="256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10012680" y="5486400"/>
            <a:ext cx="868680" cy="2926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42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</a:t>
            </a:r>
            <a:r>
              <a:rPr lang="en-US" dirty="0" err="1"/>
              <a:t>éteg</a:t>
            </a:r>
            <a:r>
              <a:rPr lang="en-US" dirty="0"/>
              <a:t> </a:t>
            </a:r>
            <a:r>
              <a:rPr lang="en-US" dirty="0" err="1"/>
              <a:t>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575474" cy="4754563"/>
          </a:xfrm>
        </p:spPr>
        <p:txBody>
          <a:bodyPr/>
          <a:lstStyle/>
          <a:p>
            <a:r>
              <a:rPr lang="hu-HU" dirty="0" err="1"/>
              <a:t>name</a:t>
            </a:r>
            <a:r>
              <a:rPr lang="hu-HU" dirty="0"/>
              <a:t> (név), </a:t>
            </a:r>
            <a:r>
              <a:rPr lang="hu-HU" dirty="0" err="1"/>
              <a:t>title</a:t>
            </a:r>
            <a:r>
              <a:rPr lang="hu-HU" dirty="0"/>
              <a:t> (cím), </a:t>
            </a:r>
            <a:r>
              <a:rPr lang="hu-HU" dirty="0" err="1"/>
              <a:t>abstract</a:t>
            </a:r>
            <a:r>
              <a:rPr lang="hu-HU" dirty="0"/>
              <a:t> (összefoglaló leírás):</a:t>
            </a:r>
          </a:p>
          <a:p>
            <a:pPr lvl="1"/>
            <a:r>
              <a:rPr lang="hu-HU" dirty="0"/>
              <a:t>hagyjuk az alapértelmezettet</a:t>
            </a:r>
          </a:p>
          <a:p>
            <a:r>
              <a:rPr lang="hu-HU" dirty="0"/>
              <a:t>fontos, hogy a befoglaló doboz meg legyen adva</a:t>
            </a:r>
          </a:p>
          <a:p>
            <a:pPr lvl="1"/>
            <a:r>
              <a:rPr lang="hu-HU" dirty="0" err="1"/>
              <a:t>Compute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hu-HU" dirty="0"/>
          </a:p>
          <a:p>
            <a:pPr lvl="1"/>
            <a:r>
              <a:rPr lang="hu-HU" dirty="0" err="1"/>
              <a:t>Compute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native</a:t>
            </a:r>
            <a:r>
              <a:rPr lang="hu-HU" dirty="0"/>
              <a:t> </a:t>
            </a:r>
            <a:r>
              <a:rPr lang="hu-HU" dirty="0" err="1"/>
              <a:t>bounds</a:t>
            </a:r>
            <a:endParaRPr lang="hu-HU" dirty="0"/>
          </a:p>
          <a:p>
            <a:r>
              <a:rPr lang="hu-HU" dirty="0"/>
              <a:t>Publishing </a:t>
            </a:r>
            <a:r>
              <a:rPr lang="hu-HU" dirty="0" err="1"/>
              <a:t>tab</a:t>
            </a:r>
            <a:r>
              <a:rPr lang="hu-HU" dirty="0"/>
              <a:t> &gt; WMS </a:t>
            </a:r>
            <a:r>
              <a:rPr lang="hu-HU" dirty="0" err="1"/>
              <a:t>Settings</a:t>
            </a:r>
            <a:r>
              <a:rPr lang="hu-HU" dirty="0"/>
              <a:t> &gt; </a:t>
            </a:r>
            <a:r>
              <a:rPr lang="hu-HU" dirty="0" err="1"/>
              <a:t>Default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hu-HU" dirty="0"/>
          </a:p>
          <a:p>
            <a:pPr lvl="1"/>
            <a:r>
              <a:rPr lang="hu-HU" dirty="0"/>
              <a:t>legyen a megfelelő típus (most: </a:t>
            </a:r>
            <a:r>
              <a:rPr lang="hu-HU" dirty="0" err="1"/>
              <a:t>raster</a:t>
            </a:r>
            <a:r>
              <a:rPr lang="hu-HU" dirty="0"/>
              <a:t>)</a:t>
            </a:r>
          </a:p>
          <a:p>
            <a:r>
              <a:rPr lang="hu-HU" dirty="0" err="1"/>
              <a:t>Save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696" y="204391"/>
            <a:ext cx="4324350" cy="2257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696" y="2590403"/>
            <a:ext cx="4324350" cy="1785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697" y="4510369"/>
            <a:ext cx="4328924" cy="1610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04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 ellenőrzése (előnézet)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innentől a szerverünk szolgáltatja a réteget </a:t>
            </a:r>
            <a:r>
              <a:rPr lang="hu-HU" dirty="0" err="1"/>
              <a:t>WMS-ként</a:t>
            </a:r>
            <a:r>
              <a:rPr lang="hu-HU" dirty="0"/>
              <a:t> (ellenőrizhetjük)</a:t>
            </a:r>
          </a:p>
          <a:p>
            <a:r>
              <a:rPr lang="hu-HU" dirty="0"/>
              <a:t>Data &gt;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Preview</a:t>
            </a:r>
            <a:endParaRPr lang="hu-HU" dirty="0"/>
          </a:p>
          <a:p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Formats</a:t>
            </a:r>
            <a:r>
              <a:rPr lang="hu-HU" dirty="0"/>
              <a:t>: </a:t>
            </a:r>
            <a:r>
              <a:rPr lang="hu-HU" dirty="0" err="1"/>
              <a:t>OpenLayers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94" y="2770895"/>
            <a:ext cx="10382250" cy="3257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7799832" y="4992624"/>
            <a:ext cx="758952" cy="2126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1700784" y="4901184"/>
            <a:ext cx="1088136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 kapcsolódása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most a kliens és a szerver ugyanaz a gép</a:t>
            </a:r>
          </a:p>
          <a:p>
            <a:pPr lvl="1"/>
            <a:r>
              <a:rPr lang="hu-HU" dirty="0"/>
              <a:t>ezért az URL a </a:t>
            </a:r>
            <a:r>
              <a:rPr lang="hu-HU" dirty="0" err="1"/>
              <a:t>localhost</a:t>
            </a:r>
            <a:endParaRPr lang="hu-HU" dirty="0"/>
          </a:p>
          <a:p>
            <a:pPr lvl="1"/>
            <a:r>
              <a:rPr lang="hu-HU" dirty="0"/>
              <a:t>élesben persze van egy saját </a:t>
            </a:r>
            <a:r>
              <a:rPr lang="hu-HU" dirty="0" err="1"/>
              <a:t>domaincímünk</a:t>
            </a:r>
            <a:endParaRPr lang="hu-HU" dirty="0"/>
          </a:p>
          <a:p>
            <a:pPr lvl="1"/>
            <a:r>
              <a:rPr lang="hu-HU" dirty="0"/>
              <a:t>és onnan nyújtjuk a szolgáltatást</a:t>
            </a:r>
          </a:p>
          <a:p>
            <a:r>
              <a:rPr lang="hu-HU" dirty="0"/>
              <a:t>töltsük be a </a:t>
            </a:r>
            <a:r>
              <a:rPr lang="hu-HU" dirty="0" err="1"/>
              <a:t>GeoServer</a:t>
            </a:r>
            <a:r>
              <a:rPr lang="hu-HU" dirty="0"/>
              <a:t> által szolgáltatott </a:t>
            </a:r>
            <a:r>
              <a:rPr lang="hu-HU" dirty="0" err="1"/>
              <a:t>WMS-t</a:t>
            </a:r>
            <a:r>
              <a:rPr lang="hu-HU" dirty="0"/>
              <a:t> </a:t>
            </a:r>
            <a:r>
              <a:rPr lang="hu-HU" dirty="0" err="1"/>
              <a:t>Leaflet-be</a:t>
            </a:r>
            <a:r>
              <a:rPr lang="hu-HU" dirty="0"/>
              <a:t>!</a:t>
            </a:r>
          </a:p>
          <a:p>
            <a:pPr lvl="1"/>
            <a:r>
              <a:rPr lang="hu-HU" dirty="0"/>
              <a:t>alapértelmezett megjelenítéssel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megjelenítés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GeoServerben</a:t>
            </a:r>
            <a:r>
              <a:rPr lang="hu-HU" dirty="0"/>
              <a:t> a megjelenítést </a:t>
            </a:r>
            <a:r>
              <a:rPr lang="hu-HU" dirty="0" err="1"/>
              <a:t>testreszabhatjuk</a:t>
            </a:r>
            <a:endParaRPr lang="hu-HU" dirty="0"/>
          </a:p>
          <a:p>
            <a:pPr lvl="1"/>
            <a:r>
              <a:rPr lang="hu-HU" dirty="0"/>
              <a:t>alapértelmezett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csempénként fogja színezni a minimum és maximum között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413" y="209872"/>
            <a:ext cx="5199924" cy="2425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C3767B2F-CBA2-EABC-3012-449591400B8E}"/>
              </a:ext>
            </a:extLst>
          </p:cNvPr>
          <p:cNvSpPr/>
          <p:nvPr/>
        </p:nvSpPr>
        <p:spPr>
          <a:xfrm rot="1225821">
            <a:off x="8634321" y="5305655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329872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 kapcsolódása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URL:</a:t>
            </a:r>
          </a:p>
          <a:p>
            <a:pPr lvl="1"/>
            <a:r>
              <a:rPr lang="en-US" dirty="0"/>
              <a:t>http://localhost:8080/geoserver/</a:t>
            </a:r>
            <a:endParaRPr lang="hu-HU" dirty="0"/>
          </a:p>
          <a:p>
            <a:pPr lvl="1"/>
            <a:r>
              <a:rPr lang="hu-HU" dirty="0">
                <a:solidFill>
                  <a:srgbClr val="FF0000"/>
                </a:solidFill>
              </a:rPr>
              <a:t>projekt neve</a:t>
            </a:r>
          </a:p>
          <a:p>
            <a:pPr lvl="1"/>
            <a:r>
              <a:rPr lang="hu-HU" dirty="0"/>
              <a:t>/</a:t>
            </a:r>
            <a:r>
              <a:rPr lang="hu-HU" dirty="0" err="1"/>
              <a:t>wms</a:t>
            </a:r>
            <a:r>
              <a:rPr lang="hu-HU" dirty="0"/>
              <a:t>?</a:t>
            </a:r>
          </a:p>
          <a:p>
            <a:r>
              <a:rPr lang="hu-HU" dirty="0" err="1"/>
              <a:t>layers</a:t>
            </a:r>
            <a:r>
              <a:rPr lang="hu-HU" dirty="0"/>
              <a:t>: rétegnév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L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tileLayer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wms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http://localhost:8080/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geoserver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wms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?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layers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dem_pilis_visegradi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addTo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terkepvaszon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481" y="174172"/>
            <a:ext cx="5199924" cy="3238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7516368" y="3906938"/>
            <a:ext cx="914400" cy="2901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14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 kapcsolódása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URL:</a:t>
            </a:r>
          </a:p>
          <a:p>
            <a:pPr lvl="1"/>
            <a:r>
              <a:rPr lang="en-US" dirty="0"/>
              <a:t>http://localhost:8080/geoserver/</a:t>
            </a:r>
            <a:endParaRPr lang="hu-HU" dirty="0"/>
          </a:p>
          <a:p>
            <a:pPr lvl="1"/>
            <a:r>
              <a:rPr lang="hu-HU" dirty="0"/>
              <a:t>projekt neve</a:t>
            </a:r>
          </a:p>
          <a:p>
            <a:pPr lvl="1"/>
            <a:r>
              <a:rPr lang="hu-HU" dirty="0"/>
              <a:t>/</a:t>
            </a:r>
            <a:r>
              <a:rPr lang="hu-HU" dirty="0" err="1"/>
              <a:t>wms</a:t>
            </a:r>
            <a:r>
              <a:rPr lang="hu-HU" dirty="0"/>
              <a:t>?</a:t>
            </a:r>
          </a:p>
          <a:p>
            <a:r>
              <a:rPr lang="hu-HU" dirty="0" err="1"/>
              <a:t>layers</a:t>
            </a:r>
            <a:r>
              <a:rPr lang="hu-HU" dirty="0"/>
              <a:t>: </a:t>
            </a:r>
            <a:r>
              <a:rPr lang="hu-HU" dirty="0">
                <a:solidFill>
                  <a:srgbClr val="FF0000"/>
                </a:solidFill>
              </a:rPr>
              <a:t>rétegnév</a:t>
            </a:r>
          </a:p>
          <a:p>
            <a:endParaRPr lang="hu-HU" dirty="0"/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L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tileLayer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wms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http://localhost:8080/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geoserver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wms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?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layers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dem_pilis_visegradi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addTo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terkepvaszon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481" y="174172"/>
            <a:ext cx="5199924" cy="3238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2551176" y="4236122"/>
            <a:ext cx="2880360" cy="2901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9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 kapcsolódása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alatta másik alaptérképet is meg szeretnénk</a:t>
            </a:r>
            <a:br>
              <a:rPr lang="hu-HU" dirty="0"/>
            </a:br>
            <a:r>
              <a:rPr lang="hu-HU" dirty="0"/>
              <a:t>jeleníteni:</a:t>
            </a:r>
          </a:p>
          <a:p>
            <a:pPr lvl="1"/>
            <a:r>
              <a:rPr lang="hu-HU" dirty="0"/>
              <a:t>áttetszőséget engedélyezni kell</a:t>
            </a:r>
          </a:p>
          <a:p>
            <a:pPr lvl="1"/>
            <a:r>
              <a:rPr lang="hu-HU" dirty="0"/>
              <a:t>a formátumot az alapértelmezett </a:t>
            </a:r>
            <a:r>
              <a:rPr lang="hu-HU" dirty="0" err="1"/>
              <a:t>jpeg</a:t>
            </a:r>
            <a:r>
              <a:rPr lang="hu-HU" dirty="0"/>
              <a:t> helyett</a:t>
            </a:r>
            <a:br>
              <a:rPr lang="hu-HU" dirty="0"/>
            </a:br>
            <a:r>
              <a:rPr lang="hu-HU" dirty="0" err="1"/>
              <a:t>png-re</a:t>
            </a:r>
            <a:r>
              <a:rPr lang="hu-HU" dirty="0"/>
              <a:t> kell állítani</a:t>
            </a:r>
          </a:p>
          <a:p>
            <a:endParaRPr lang="hu-HU" dirty="0"/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L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tileLayer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wms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http://localhost:8080/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geoserver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wms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?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layers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dem_pilis_visegradi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",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transparent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format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image/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png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addTo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terkepvaszon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481" y="174172"/>
            <a:ext cx="5199924" cy="3238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V="1">
            <a:off x="1408176" y="4361687"/>
            <a:ext cx="2670048" cy="5943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57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 (közös) – </a:t>
            </a:r>
            <a:r>
              <a:rPr lang="hu-HU" dirty="0" err="1"/>
              <a:t>Leaflet</a:t>
            </a:r>
            <a:r>
              <a:rPr lang="hu-HU" dirty="0"/>
              <a:t> kapcsolódása </a:t>
            </a:r>
            <a:r>
              <a:rPr lang="hu-HU" dirty="0" err="1"/>
              <a:t>GeoServer-hez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figyeljük meg:</a:t>
            </a:r>
          </a:p>
          <a:p>
            <a:pPr lvl="1"/>
            <a:r>
              <a:rPr lang="hu-HU" dirty="0"/>
              <a:t>két alaptérkép</a:t>
            </a:r>
          </a:p>
          <a:p>
            <a:pPr lvl="1"/>
            <a:r>
              <a:rPr lang="hu-HU" dirty="0"/>
              <a:t>a </a:t>
            </a:r>
            <a:r>
              <a:rPr lang="hu-HU"/>
              <a:t>WMS-szolgáltatás</a:t>
            </a:r>
            <a:r>
              <a:rPr lang="hu-HU" dirty="0"/>
              <a:t> URL-je</a:t>
            </a:r>
          </a:p>
          <a:p>
            <a:pPr lvl="1"/>
            <a:r>
              <a:rPr lang="hu-HU" dirty="0"/>
              <a:t>rétegnév</a:t>
            </a:r>
          </a:p>
          <a:p>
            <a:pPr lvl="1"/>
            <a:r>
              <a:rPr lang="hu-HU" dirty="0"/>
              <a:t>átlátszóságot biztosító beállítások (</a:t>
            </a:r>
            <a:r>
              <a:rPr lang="hu-HU" dirty="0" err="1"/>
              <a:t>transparent</a:t>
            </a:r>
            <a:r>
              <a:rPr lang="hu-HU" dirty="0"/>
              <a:t>, </a:t>
            </a:r>
            <a:r>
              <a:rPr lang="hu-HU" dirty="0" err="1"/>
              <a:t>format</a:t>
            </a:r>
            <a:r>
              <a:rPr lang="hu-HU" dirty="0"/>
              <a:t>)</a:t>
            </a:r>
          </a:p>
          <a:p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GeoServer</a:t>
            </a:r>
            <a:r>
              <a:rPr lang="hu-HU" dirty="0"/>
              <a:t> – célok, lehetőségek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253111" cy="4754563"/>
          </a:xfrm>
        </p:spPr>
        <p:txBody>
          <a:bodyPr/>
          <a:lstStyle/>
          <a:p>
            <a:r>
              <a:rPr lang="hu-HU" dirty="0"/>
              <a:t>ingyenes, nyílt forráskódú</a:t>
            </a:r>
          </a:p>
          <a:p>
            <a:r>
              <a:rPr lang="hu-HU" dirty="0"/>
              <a:t>térinformatikai szerverprogram</a:t>
            </a:r>
          </a:p>
          <a:p>
            <a:pPr lvl="1"/>
            <a:r>
              <a:rPr lang="hu-HU" dirty="0"/>
              <a:t>vagyis kliensek számára nyújt szolgáltatást</a:t>
            </a:r>
          </a:p>
          <a:p>
            <a:pPr lvl="1"/>
            <a:r>
              <a:rPr lang="hu-HU" dirty="0"/>
              <a:t>kliens: pl. </a:t>
            </a:r>
            <a:r>
              <a:rPr lang="hu-HU" dirty="0" err="1"/>
              <a:t>Leaflet</a:t>
            </a:r>
            <a:r>
              <a:rPr lang="hu-HU" dirty="0"/>
              <a:t>, </a:t>
            </a:r>
            <a:r>
              <a:rPr lang="hu-HU" dirty="0" err="1"/>
              <a:t>OpenLayers</a:t>
            </a:r>
            <a:r>
              <a:rPr lang="hu-HU" dirty="0"/>
              <a:t>, </a:t>
            </a:r>
            <a:r>
              <a:rPr lang="hu-HU" dirty="0" err="1"/>
              <a:t>ArcGIS</a:t>
            </a:r>
            <a:endParaRPr lang="hu-HU" dirty="0"/>
          </a:p>
          <a:p>
            <a:r>
              <a:rPr lang="hu-HU" dirty="0"/>
              <a:t>számos formátumot kezel</a:t>
            </a:r>
          </a:p>
          <a:p>
            <a:r>
              <a:rPr lang="hu-HU" dirty="0"/>
              <a:t>térinformatikai adatokat tehetünk vele elérhetővé</a:t>
            </a:r>
          </a:p>
          <a:p>
            <a:pPr lvl="1"/>
            <a:r>
              <a:rPr lang="hu-HU" dirty="0"/>
              <a:t>"publikálhatjuk"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636" y="262324"/>
            <a:ext cx="5810836" cy="2997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636" y="3413036"/>
            <a:ext cx="5810836" cy="2709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504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Earth Engine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térinformatikai (elsősorban raszteres) adatok feldolgozására alkalmas rendszer</a:t>
            </a:r>
          </a:p>
          <a:p>
            <a:pPr lvl="1"/>
            <a:r>
              <a:rPr lang="hu-HU" dirty="0"/>
              <a:t>ingyenes (kutatási és oktatási célra)</a:t>
            </a:r>
          </a:p>
          <a:p>
            <a:pPr lvl="1"/>
            <a:r>
              <a:rPr lang="hu-HU" dirty="0"/>
              <a:t>felhőalapú (szerveren futnak a számítások, gyors)</a:t>
            </a:r>
          </a:p>
          <a:p>
            <a:r>
              <a:rPr lang="hu-HU" dirty="0"/>
              <a:t>+óriási </a:t>
            </a:r>
            <a:r>
              <a:rPr lang="hu-HU" dirty="0" err="1"/>
              <a:t>rasztergyűjtemény</a:t>
            </a:r>
            <a:r>
              <a:rPr lang="hu-HU" dirty="0"/>
              <a:t> (éghajlat, domborzat, felszínborítás stb.)</a:t>
            </a:r>
          </a:p>
          <a:p>
            <a:r>
              <a:rPr lang="hu-HU" dirty="0"/>
              <a:t>2 API (</a:t>
            </a:r>
            <a:r>
              <a:rPr lang="hu-HU" dirty="0" err="1"/>
              <a:t>application</a:t>
            </a:r>
            <a:r>
              <a:rPr lang="hu-HU" dirty="0"/>
              <a:t> </a:t>
            </a:r>
            <a:r>
              <a:rPr lang="hu-HU" dirty="0" err="1"/>
              <a:t>programming</a:t>
            </a:r>
            <a:r>
              <a:rPr lang="hu-HU" dirty="0"/>
              <a:t> </a:t>
            </a:r>
            <a:r>
              <a:rPr lang="hu-HU" dirty="0" err="1"/>
              <a:t>interface</a:t>
            </a:r>
            <a:r>
              <a:rPr lang="hu-HU" dirty="0"/>
              <a:t>):</a:t>
            </a:r>
          </a:p>
          <a:p>
            <a:pPr lvl="1"/>
            <a:r>
              <a:rPr lang="hu-HU" dirty="0"/>
              <a:t>JavaScript: ezt fogjuk kipróbálni</a:t>
            </a:r>
          </a:p>
          <a:p>
            <a:pPr lvl="1"/>
            <a:r>
              <a:rPr lang="hu-HU" dirty="0"/>
              <a:t>Python: kicsit körülményesebb, és kevesebb hozzá az elérhető segédlet,</a:t>
            </a:r>
            <a:br>
              <a:rPr lang="hu-HU" dirty="0"/>
            </a:br>
            <a:r>
              <a:rPr lang="hu-HU" dirty="0"/>
              <a:t>de általa használható más szoftvereken</a:t>
            </a:r>
            <a:br>
              <a:rPr lang="hu-HU" dirty="0"/>
            </a:br>
            <a:r>
              <a:rPr lang="hu-HU" dirty="0"/>
              <a:t>keresztül (QGIS, R)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311" y="4494547"/>
            <a:ext cx="5369990" cy="1650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982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Earth Engine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regisztrációköteles</a:t>
            </a: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earthengine.google.com/signup</a:t>
            </a:r>
            <a:endParaRPr lang="en-US" dirty="0"/>
          </a:p>
          <a:p>
            <a:r>
              <a:rPr lang="hu-HU" dirty="0"/>
              <a:t>saját webes kódszerkesztési felület (</a:t>
            </a:r>
            <a:r>
              <a:rPr lang="hu-HU" dirty="0" err="1"/>
              <a:t>Code</a:t>
            </a:r>
            <a:r>
              <a:rPr lang="hu-HU" dirty="0"/>
              <a:t> Editor)</a:t>
            </a:r>
          </a:p>
          <a:p>
            <a:pPr lvl="1"/>
            <a: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code.earthengine.google.com</a:t>
            </a:r>
            <a:endParaRPr lang="hu-HU" dirty="0"/>
          </a:p>
          <a:p>
            <a:pPr lvl="1"/>
            <a:r>
              <a:rPr lang="hu-HU" dirty="0"/>
              <a:t>érdemes ezt használni</a:t>
            </a:r>
          </a:p>
          <a:p>
            <a:pPr lvl="1"/>
            <a:r>
              <a:rPr lang="hu-HU" dirty="0"/>
              <a:t>kényelmes (színezés, kódkiegészítés)</a:t>
            </a:r>
          </a:p>
          <a:p>
            <a:pPr lvl="1"/>
            <a:r>
              <a:rPr lang="hu-HU" dirty="0"/>
              <a:t>de vannak még hiányosságai…</a:t>
            </a:r>
          </a:p>
          <a:p>
            <a:pPr lvl="1"/>
            <a:r>
              <a:rPr lang="hu-HU" dirty="0"/>
              <a:t>minden egy helyen (dokumentáció, </a:t>
            </a:r>
            <a:r>
              <a:rPr lang="hu-HU" dirty="0" err="1"/>
              <a:t>szkriptek</a:t>
            </a:r>
            <a:r>
              <a:rPr lang="hu-HU" dirty="0"/>
              <a:t>,</a:t>
            </a:r>
            <a:br>
              <a:rPr lang="hu-HU" dirty="0"/>
            </a:br>
            <a:r>
              <a:rPr lang="hu-HU" dirty="0"/>
              <a:t>eredmény)</a:t>
            </a:r>
          </a:p>
          <a:p>
            <a:pPr lvl="1"/>
            <a:r>
              <a:rPr lang="hu-HU" dirty="0"/>
              <a:t>megosztható másokkal</a:t>
            </a:r>
          </a:p>
          <a:p>
            <a:r>
              <a:rPr lang="hu-HU" dirty="0"/>
              <a:t>de persze lehet máshol (pl. VS </a:t>
            </a:r>
            <a:r>
              <a:rPr lang="hu-HU" dirty="0" err="1"/>
              <a:t>Code</a:t>
            </a:r>
            <a:r>
              <a:rPr lang="hu-HU" dirty="0"/>
              <a:t>-ban) is szerkeszteni,</a:t>
            </a:r>
            <a:br>
              <a:rPr lang="hu-HU" dirty="0"/>
            </a:br>
            <a:r>
              <a:rPr lang="hu-HU" dirty="0"/>
              <a:t>majd bemásolni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688" y="974891"/>
            <a:ext cx="4283701" cy="2471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88" y="3536699"/>
            <a:ext cx="4283701" cy="2603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7973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Kódszerkesztő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öt fő panel</a:t>
            </a:r>
          </a:p>
          <a:p>
            <a:pPr lvl="1"/>
            <a:r>
              <a:rPr lang="hu-HU" dirty="0"/>
              <a:t>kódszerkesztő</a:t>
            </a:r>
          </a:p>
          <a:p>
            <a:pPr lvl="1"/>
            <a:r>
              <a:rPr lang="hu-HU" dirty="0"/>
              <a:t>térkép</a:t>
            </a:r>
          </a:p>
          <a:p>
            <a:pPr lvl="1"/>
            <a:r>
              <a:rPr lang="hu-HU" dirty="0"/>
              <a:t>kereső és súgó</a:t>
            </a:r>
          </a:p>
          <a:p>
            <a:pPr lvl="1"/>
            <a:r>
              <a:rPr lang="hu-HU" dirty="0" err="1"/>
              <a:t>szkript-</a:t>
            </a:r>
            <a:r>
              <a:rPr lang="hu-HU" dirty="0"/>
              <a:t> és adatkezelő panel</a:t>
            </a:r>
          </a:p>
          <a:p>
            <a:pPr lvl="1"/>
            <a:r>
              <a:rPr lang="hu-HU" dirty="0"/>
              <a:t>információs panel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856" y="1481964"/>
            <a:ext cx="5208841" cy="3008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9822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Kódszerkesztő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kódszerkesztő</a:t>
            </a:r>
          </a:p>
          <a:p>
            <a:pPr lvl="1"/>
            <a:r>
              <a:rPr lang="hu-HU" dirty="0"/>
              <a:t>mentés, megosztási link, futtatás stb.</a:t>
            </a:r>
          </a:p>
          <a:p>
            <a:r>
              <a:rPr lang="hu-HU" dirty="0"/>
              <a:t>térkép (rétegek + ideiglenes képvászon)</a:t>
            </a:r>
          </a:p>
          <a:p>
            <a:r>
              <a:rPr lang="hu-HU" dirty="0"/>
              <a:t>kereső (adatsorok, helyszínek) és súgó</a:t>
            </a:r>
          </a:p>
          <a:p>
            <a:r>
              <a:rPr lang="hu-HU" dirty="0" err="1"/>
              <a:t>szkript-</a:t>
            </a:r>
            <a:r>
              <a:rPr lang="hu-HU" dirty="0"/>
              <a:t> és adatkezelő panel</a:t>
            </a:r>
          </a:p>
          <a:p>
            <a:pPr lvl="1"/>
            <a:r>
              <a:rPr lang="hu-HU" dirty="0" err="1"/>
              <a:t>példaszkriptek</a:t>
            </a:r>
            <a:r>
              <a:rPr lang="hu-HU" dirty="0"/>
              <a:t>, saját </a:t>
            </a:r>
            <a:r>
              <a:rPr lang="hu-HU" dirty="0" err="1"/>
              <a:t>szkriptek</a:t>
            </a:r>
            <a:endParaRPr lang="hu-HU" dirty="0"/>
          </a:p>
          <a:p>
            <a:pPr lvl="1"/>
            <a:r>
              <a:rPr lang="hu-HU" dirty="0"/>
              <a:t>dokumentáció</a:t>
            </a:r>
          </a:p>
          <a:p>
            <a:pPr lvl="1"/>
            <a:r>
              <a:rPr lang="hu-HU" dirty="0"/>
              <a:t>saját adatsorok</a:t>
            </a:r>
          </a:p>
          <a:p>
            <a:r>
              <a:rPr lang="hu-HU" dirty="0"/>
              <a:t>információs panel</a:t>
            </a:r>
          </a:p>
          <a:p>
            <a:pPr lvl="1"/>
            <a:r>
              <a:rPr lang="hu-HU" dirty="0"/>
              <a:t>interaktív lekérdező</a:t>
            </a:r>
          </a:p>
          <a:p>
            <a:pPr lvl="1"/>
            <a:r>
              <a:rPr lang="hu-HU" dirty="0"/>
              <a:t>kimenet, feladatkezelő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53" y="2481766"/>
            <a:ext cx="6251786" cy="36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V="1">
            <a:off x="7136780" y="2878571"/>
            <a:ext cx="2843561" cy="1938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2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Kódszerkesztő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kódszerkesztő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mentés, megosztási link, futtatás stb.</a:t>
            </a:r>
          </a:p>
          <a:p>
            <a:r>
              <a:rPr lang="hu-HU" dirty="0"/>
              <a:t>térkép (rétegek + ideiglenes képvászon)</a:t>
            </a:r>
          </a:p>
          <a:p>
            <a:r>
              <a:rPr lang="hu-HU" dirty="0"/>
              <a:t>kereső (adatsorok, helyszínek) és súgó</a:t>
            </a:r>
          </a:p>
          <a:p>
            <a:r>
              <a:rPr lang="hu-HU" dirty="0" err="1"/>
              <a:t>szkript-</a:t>
            </a:r>
            <a:r>
              <a:rPr lang="hu-HU" dirty="0"/>
              <a:t> és adatkezelő panel</a:t>
            </a:r>
          </a:p>
          <a:p>
            <a:pPr lvl="1"/>
            <a:r>
              <a:rPr lang="hu-HU" dirty="0" err="1"/>
              <a:t>példaszkriptek</a:t>
            </a:r>
            <a:r>
              <a:rPr lang="hu-HU" dirty="0"/>
              <a:t>, saját </a:t>
            </a:r>
            <a:r>
              <a:rPr lang="hu-HU" dirty="0" err="1"/>
              <a:t>szkriptek</a:t>
            </a:r>
            <a:endParaRPr lang="hu-HU" dirty="0"/>
          </a:p>
          <a:p>
            <a:pPr lvl="1"/>
            <a:r>
              <a:rPr lang="hu-HU" dirty="0"/>
              <a:t>dokumentáció</a:t>
            </a:r>
          </a:p>
          <a:p>
            <a:pPr lvl="1"/>
            <a:r>
              <a:rPr lang="hu-HU" dirty="0"/>
              <a:t>saját adatsorok</a:t>
            </a:r>
          </a:p>
          <a:p>
            <a:r>
              <a:rPr lang="hu-HU" dirty="0"/>
              <a:t>információs panel</a:t>
            </a:r>
          </a:p>
          <a:p>
            <a:pPr lvl="1"/>
            <a:r>
              <a:rPr lang="hu-HU" dirty="0"/>
              <a:t>interaktív lekérdező</a:t>
            </a:r>
          </a:p>
          <a:p>
            <a:pPr lvl="1"/>
            <a:r>
              <a:rPr lang="hu-HU" dirty="0"/>
              <a:t>kimenet, feladatkezelő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53" y="2481766"/>
            <a:ext cx="6251786" cy="36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7136780" y="2754351"/>
            <a:ext cx="2843561" cy="124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Kódszerkesztő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kódszerkesztő</a:t>
            </a:r>
          </a:p>
          <a:p>
            <a:pPr lvl="1"/>
            <a:r>
              <a:rPr lang="hu-HU" dirty="0"/>
              <a:t>mentés, megosztási link, futtatás stb.</a:t>
            </a:r>
          </a:p>
          <a:p>
            <a:r>
              <a:rPr lang="hu-HU" dirty="0">
                <a:solidFill>
                  <a:srgbClr val="FF0000"/>
                </a:solidFill>
              </a:rPr>
              <a:t>térkép (rétegek + ideiglenes képvászon)</a:t>
            </a:r>
          </a:p>
          <a:p>
            <a:r>
              <a:rPr lang="hu-HU" dirty="0"/>
              <a:t>kereső (adatsorok, helyszínek) és súgó</a:t>
            </a:r>
          </a:p>
          <a:p>
            <a:r>
              <a:rPr lang="hu-HU" dirty="0" err="1"/>
              <a:t>szkript-</a:t>
            </a:r>
            <a:r>
              <a:rPr lang="hu-HU" dirty="0"/>
              <a:t> és adatkezelő panel</a:t>
            </a:r>
          </a:p>
          <a:p>
            <a:pPr lvl="1"/>
            <a:r>
              <a:rPr lang="hu-HU" dirty="0" err="1"/>
              <a:t>példaszkriptek</a:t>
            </a:r>
            <a:r>
              <a:rPr lang="hu-HU" dirty="0"/>
              <a:t>, saját </a:t>
            </a:r>
            <a:r>
              <a:rPr lang="hu-HU" dirty="0" err="1"/>
              <a:t>szkriptek</a:t>
            </a:r>
            <a:endParaRPr lang="hu-HU" dirty="0"/>
          </a:p>
          <a:p>
            <a:pPr lvl="1"/>
            <a:r>
              <a:rPr lang="hu-HU" dirty="0"/>
              <a:t>dokumentáció</a:t>
            </a:r>
          </a:p>
          <a:p>
            <a:pPr lvl="1"/>
            <a:r>
              <a:rPr lang="hu-HU" dirty="0"/>
              <a:t>saját adatsorok</a:t>
            </a:r>
          </a:p>
          <a:p>
            <a:r>
              <a:rPr lang="hu-HU" dirty="0"/>
              <a:t>információs panel</a:t>
            </a:r>
          </a:p>
          <a:p>
            <a:pPr lvl="1"/>
            <a:r>
              <a:rPr lang="hu-HU" dirty="0"/>
              <a:t>interaktív lekérdező</a:t>
            </a:r>
          </a:p>
          <a:p>
            <a:pPr lvl="1"/>
            <a:r>
              <a:rPr lang="hu-HU" dirty="0"/>
              <a:t>kimenet, feladatkezelő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53" y="2481766"/>
            <a:ext cx="6251786" cy="36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5811453" y="4850780"/>
            <a:ext cx="6251785" cy="12377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Kódszerkesztő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kódszerkesztő</a:t>
            </a:r>
          </a:p>
          <a:p>
            <a:pPr lvl="1"/>
            <a:r>
              <a:rPr lang="hu-HU" dirty="0"/>
              <a:t>mentés, megosztási link, futtatás stb.</a:t>
            </a:r>
          </a:p>
          <a:p>
            <a:r>
              <a:rPr lang="hu-HU" dirty="0"/>
              <a:t>térkép (rétegek + ideiglenes képvászon)</a:t>
            </a:r>
          </a:p>
          <a:p>
            <a:r>
              <a:rPr lang="hu-HU" dirty="0">
                <a:solidFill>
                  <a:srgbClr val="FF0000"/>
                </a:solidFill>
              </a:rPr>
              <a:t>kereső (adatsorok, helyszínek) és súgó</a:t>
            </a:r>
          </a:p>
          <a:p>
            <a:r>
              <a:rPr lang="hu-HU" dirty="0" err="1"/>
              <a:t>szkript-</a:t>
            </a:r>
            <a:r>
              <a:rPr lang="hu-HU" dirty="0"/>
              <a:t> és adatkezelő panel</a:t>
            </a:r>
          </a:p>
          <a:p>
            <a:pPr lvl="1"/>
            <a:r>
              <a:rPr lang="hu-HU" dirty="0" err="1"/>
              <a:t>példaszkriptek</a:t>
            </a:r>
            <a:r>
              <a:rPr lang="hu-HU" dirty="0"/>
              <a:t>, saját </a:t>
            </a:r>
            <a:r>
              <a:rPr lang="hu-HU" dirty="0" err="1"/>
              <a:t>szkriptek</a:t>
            </a:r>
            <a:endParaRPr lang="hu-HU" dirty="0"/>
          </a:p>
          <a:p>
            <a:pPr lvl="1"/>
            <a:r>
              <a:rPr lang="hu-HU" dirty="0"/>
              <a:t>dokumentáció</a:t>
            </a:r>
          </a:p>
          <a:p>
            <a:pPr lvl="1"/>
            <a:r>
              <a:rPr lang="hu-HU" dirty="0"/>
              <a:t>saját adatsorok</a:t>
            </a:r>
          </a:p>
          <a:p>
            <a:r>
              <a:rPr lang="hu-HU" dirty="0"/>
              <a:t>információs panel</a:t>
            </a:r>
          </a:p>
          <a:p>
            <a:pPr lvl="1"/>
            <a:r>
              <a:rPr lang="hu-HU" dirty="0"/>
              <a:t>interaktív lekérdező</a:t>
            </a:r>
          </a:p>
          <a:p>
            <a:pPr lvl="1"/>
            <a:r>
              <a:rPr lang="hu-HU" dirty="0"/>
              <a:t>kimenet, feladatkezelő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53" y="2481766"/>
            <a:ext cx="6251786" cy="36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V="1">
            <a:off x="7069874" y="2481764"/>
            <a:ext cx="4993366" cy="2725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Kódszerkesztő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kódszerkesztő</a:t>
            </a:r>
          </a:p>
          <a:p>
            <a:pPr lvl="1"/>
            <a:r>
              <a:rPr lang="hu-HU" dirty="0"/>
              <a:t>mentés, megosztási link, futtatás stb.</a:t>
            </a:r>
          </a:p>
          <a:p>
            <a:r>
              <a:rPr lang="hu-HU" dirty="0"/>
              <a:t>térkép (rétegek + ideiglenes képvászon)</a:t>
            </a:r>
          </a:p>
          <a:p>
            <a:r>
              <a:rPr lang="hu-HU" dirty="0"/>
              <a:t>kereső (adatsorok, helyszínek) és súgó</a:t>
            </a:r>
          </a:p>
          <a:p>
            <a:r>
              <a:rPr lang="hu-HU" dirty="0" err="1">
                <a:solidFill>
                  <a:srgbClr val="FF0000"/>
                </a:solidFill>
              </a:rPr>
              <a:t>szkript-</a:t>
            </a:r>
            <a:r>
              <a:rPr lang="hu-HU" dirty="0">
                <a:solidFill>
                  <a:srgbClr val="FF0000"/>
                </a:solidFill>
              </a:rPr>
              <a:t> és adatkezelő panel</a:t>
            </a:r>
          </a:p>
          <a:p>
            <a:pPr lvl="1"/>
            <a:r>
              <a:rPr lang="hu-HU" dirty="0" err="1"/>
              <a:t>példaszkriptek</a:t>
            </a:r>
            <a:r>
              <a:rPr lang="hu-HU" dirty="0"/>
              <a:t>, saját </a:t>
            </a:r>
            <a:r>
              <a:rPr lang="hu-HU" dirty="0" err="1"/>
              <a:t>szkriptek</a:t>
            </a:r>
            <a:endParaRPr lang="hu-HU" dirty="0"/>
          </a:p>
          <a:p>
            <a:pPr lvl="1"/>
            <a:r>
              <a:rPr lang="hu-HU" dirty="0"/>
              <a:t>dokumentáció</a:t>
            </a:r>
          </a:p>
          <a:p>
            <a:pPr lvl="1"/>
            <a:r>
              <a:rPr lang="hu-HU" dirty="0"/>
              <a:t>saját adatsorok</a:t>
            </a:r>
          </a:p>
          <a:p>
            <a:r>
              <a:rPr lang="hu-HU" dirty="0"/>
              <a:t>információs panel</a:t>
            </a:r>
          </a:p>
          <a:p>
            <a:pPr lvl="1"/>
            <a:r>
              <a:rPr lang="hu-HU" dirty="0"/>
              <a:t>interaktív lekérdező</a:t>
            </a:r>
          </a:p>
          <a:p>
            <a:pPr lvl="1"/>
            <a:r>
              <a:rPr lang="hu-HU" dirty="0"/>
              <a:t>kimenet, feladatkezelő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53" y="2481766"/>
            <a:ext cx="6251786" cy="36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5811453" y="2754350"/>
            <a:ext cx="1325327" cy="21075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67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Kódszerkesztő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kódszerkesztő</a:t>
            </a:r>
          </a:p>
          <a:p>
            <a:pPr lvl="1"/>
            <a:r>
              <a:rPr lang="hu-HU" dirty="0"/>
              <a:t>mentés, megosztási link, futtatás stb.</a:t>
            </a:r>
          </a:p>
          <a:p>
            <a:r>
              <a:rPr lang="hu-HU" dirty="0"/>
              <a:t>térkép (rétegek + ideiglenes képvászon)</a:t>
            </a:r>
          </a:p>
          <a:p>
            <a:r>
              <a:rPr lang="hu-HU" dirty="0"/>
              <a:t>kereső (adatsorok, helyszínek) és súgó</a:t>
            </a:r>
          </a:p>
          <a:p>
            <a:r>
              <a:rPr lang="hu-HU" dirty="0" err="1"/>
              <a:t>szkript-</a:t>
            </a:r>
            <a:r>
              <a:rPr lang="hu-HU" dirty="0"/>
              <a:t> és adatkezelő panel</a:t>
            </a:r>
          </a:p>
          <a:p>
            <a:pPr lvl="1"/>
            <a:r>
              <a:rPr lang="hu-HU" dirty="0" err="1"/>
              <a:t>példaszkriptek</a:t>
            </a:r>
            <a:r>
              <a:rPr lang="hu-HU" dirty="0"/>
              <a:t>, saját </a:t>
            </a:r>
            <a:r>
              <a:rPr lang="hu-HU" dirty="0" err="1"/>
              <a:t>szkriptek</a:t>
            </a:r>
            <a:endParaRPr lang="hu-HU" dirty="0"/>
          </a:p>
          <a:p>
            <a:pPr lvl="1"/>
            <a:r>
              <a:rPr lang="hu-HU" dirty="0"/>
              <a:t>dokumentáció</a:t>
            </a:r>
          </a:p>
          <a:p>
            <a:pPr lvl="1"/>
            <a:r>
              <a:rPr lang="hu-HU" dirty="0"/>
              <a:t>saját adatsorok</a:t>
            </a:r>
          </a:p>
          <a:p>
            <a:r>
              <a:rPr lang="hu-HU" dirty="0">
                <a:solidFill>
                  <a:srgbClr val="FF0000"/>
                </a:solidFill>
              </a:rPr>
              <a:t>információs panel</a:t>
            </a:r>
          </a:p>
          <a:p>
            <a:pPr lvl="1"/>
            <a:r>
              <a:rPr lang="hu-HU" dirty="0"/>
              <a:t>interaktív lekérdező</a:t>
            </a:r>
          </a:p>
          <a:p>
            <a:pPr lvl="1"/>
            <a:r>
              <a:rPr lang="hu-HU" dirty="0"/>
              <a:t>kimenet, feladatkezelő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53" y="2481766"/>
            <a:ext cx="6251786" cy="36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9980341" y="2754350"/>
            <a:ext cx="2082898" cy="20741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2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 (közös) – példakód futtatása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nyissuk meg a kódszerkesztőt: </a:t>
            </a:r>
            <a:r>
              <a:rPr lang="hu-HU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code.earthengine.google.com</a:t>
            </a:r>
            <a:endParaRPr lang="hu-HU" dirty="0"/>
          </a:p>
          <a:p>
            <a:r>
              <a:rPr lang="hu-HU" dirty="0" err="1"/>
              <a:t>Scripts</a:t>
            </a:r>
            <a:r>
              <a:rPr lang="hu-HU" dirty="0"/>
              <a:t> &gt; </a:t>
            </a:r>
            <a:r>
              <a:rPr lang="en-US" dirty="0"/>
              <a:t>Image Collection</a:t>
            </a:r>
            <a:r>
              <a:rPr lang="hu-HU" dirty="0"/>
              <a:t> &gt; </a:t>
            </a:r>
            <a:r>
              <a:rPr lang="en-US" dirty="0"/>
              <a:t>Filtered Composite</a:t>
            </a:r>
            <a:endParaRPr lang="hu-HU" dirty="0"/>
          </a:p>
          <a:p>
            <a:r>
              <a:rPr lang="hu-HU" dirty="0"/>
              <a:t>futtassuk a </a:t>
            </a:r>
            <a:r>
              <a:rPr lang="hu-HU" dirty="0" err="1"/>
              <a:t>Run</a:t>
            </a:r>
            <a:r>
              <a:rPr lang="hu-HU" dirty="0"/>
              <a:t> gombbal</a:t>
            </a:r>
          </a:p>
          <a:p>
            <a:r>
              <a:rPr lang="hu-HU" dirty="0"/>
              <a:t>próbáljuk értelmezni a kódot</a:t>
            </a:r>
          </a:p>
          <a:p>
            <a:r>
              <a:rPr lang="hu-HU" dirty="0"/>
              <a:t>szerkesszünk bele</a:t>
            </a:r>
          </a:p>
          <a:p>
            <a:pPr lvl="2"/>
            <a:endParaRPr lang="hu-HU" dirty="0"/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polygon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result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  <a:endParaRPr lang="hu-HU" dirty="0"/>
          </a:p>
          <a:p>
            <a:pPr lvl="2"/>
            <a:endParaRPr lang="hu-HU" dirty="0"/>
          </a:p>
          <a:p>
            <a:r>
              <a:rPr lang="hu-HU" dirty="0"/>
              <a:t>mentsük más néven (felhasználónevet kell választani, opcionálisan </a:t>
            </a:r>
            <a:r>
              <a:rPr lang="hu-HU" dirty="0" err="1"/>
              <a:t>Git-repozitóriumhoz</a:t>
            </a:r>
            <a:r>
              <a:rPr lang="hu-HU" dirty="0"/>
              <a:t> adni)</a:t>
            </a:r>
          </a:p>
          <a:p>
            <a:r>
              <a:rPr lang="hu-HU" dirty="0"/>
              <a:t>futtassuk, nézzük meg a kimenetet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920" y="1422400"/>
            <a:ext cx="3244861" cy="30671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672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GeoServer</a:t>
            </a:r>
            <a:r>
              <a:rPr lang="hu-HU" dirty="0"/>
              <a:t> – alternatívák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GeoServer</a:t>
            </a:r>
            <a:endParaRPr lang="hu-HU" dirty="0"/>
          </a:p>
          <a:p>
            <a:pPr lvl="1"/>
            <a:r>
              <a:rPr lang="hu-HU" dirty="0"/>
              <a:t>https://geoserver.org/</a:t>
            </a:r>
          </a:p>
          <a:p>
            <a:r>
              <a:rPr lang="hu-HU" dirty="0"/>
              <a:t>MapServer</a:t>
            </a:r>
          </a:p>
          <a:p>
            <a:pPr lvl="1"/>
            <a:r>
              <a:rPr lang="hu-HU" dirty="0"/>
              <a:t>https://mapserver.org/</a:t>
            </a:r>
          </a:p>
          <a:p>
            <a:pPr lvl="1"/>
            <a:r>
              <a:rPr lang="hu-HU" dirty="0"/>
              <a:t>valódi alternatíva, hasonló funkciók</a:t>
            </a:r>
          </a:p>
          <a:p>
            <a:pPr lvl="1"/>
            <a:r>
              <a:rPr lang="hu-HU" dirty="0"/>
              <a:t>de nincs webes adminisztrációs felülete</a:t>
            </a:r>
          </a:p>
          <a:p>
            <a:pPr lvl="1"/>
            <a:r>
              <a:rPr lang="hu-HU" dirty="0"/>
              <a:t>hanem mindent egy szövegfájlba (.map kiterjesztésű </a:t>
            </a:r>
            <a:r>
              <a:rPr lang="hu-HU" dirty="0" err="1"/>
              <a:t>mapfile</a:t>
            </a:r>
            <a:r>
              <a:rPr lang="hu-HU" dirty="0"/>
              <a:t>) kell írni</a:t>
            </a:r>
          </a:p>
          <a:p>
            <a:r>
              <a:rPr lang="en-US" dirty="0" err="1"/>
              <a:t>Mapbender</a:t>
            </a:r>
            <a:endParaRPr lang="hu-HU" dirty="0"/>
          </a:p>
          <a:p>
            <a:pPr lvl="1"/>
            <a:r>
              <a:rPr lang="en-US" dirty="0"/>
              <a:t>https://www.osgeo.org/projects/mapbender/</a:t>
            </a:r>
            <a:endParaRPr lang="hu-HU" dirty="0"/>
          </a:p>
          <a:p>
            <a:pPr lvl="1"/>
            <a:r>
              <a:rPr lang="hu-HU" dirty="0"/>
              <a:t>webes felület</a:t>
            </a:r>
          </a:p>
          <a:p>
            <a:pPr lvl="1"/>
            <a:r>
              <a:rPr lang="hu-HU" dirty="0"/>
              <a:t>kevesebb szolgáltatással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4515" y="2243030"/>
            <a:ext cx="2597277" cy="187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70" r="9442"/>
          <a:stretch/>
        </p:blipFill>
        <p:spPr>
          <a:xfrm>
            <a:off x="318895" y="4352702"/>
            <a:ext cx="376047" cy="357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96" y="2238109"/>
            <a:ext cx="376047" cy="497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96" y="1449704"/>
            <a:ext cx="376047" cy="3760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3538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Adattípusok/osztályok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</a:t>
            </a:r>
            <a:r>
              <a:rPr lang="hu-HU" dirty="0" err="1"/>
              <a:t>ee.-tal</a:t>
            </a:r>
            <a:r>
              <a:rPr lang="hu-HU" dirty="0"/>
              <a:t> kezdődik (ahogy a </a:t>
            </a:r>
            <a:r>
              <a:rPr lang="hu-HU" dirty="0" err="1"/>
              <a:t>Leafletben</a:t>
            </a:r>
            <a:r>
              <a:rPr lang="hu-HU" dirty="0"/>
              <a:t> minden </a:t>
            </a:r>
            <a:r>
              <a:rPr lang="hu-HU" dirty="0" err="1"/>
              <a:t>L.-tal</a:t>
            </a:r>
            <a:r>
              <a:rPr lang="hu-HU" dirty="0"/>
              <a:t>)</a:t>
            </a:r>
          </a:p>
          <a:p>
            <a:pPr lvl="1"/>
            <a:r>
              <a:rPr lang="en-US" dirty="0"/>
              <a:t>Image</a:t>
            </a:r>
            <a:r>
              <a:rPr lang="hu-HU" dirty="0"/>
              <a:t>: raszter</a:t>
            </a:r>
          </a:p>
          <a:p>
            <a:pPr lvl="1"/>
            <a:r>
              <a:rPr lang="en-US" dirty="0" err="1"/>
              <a:t>ImageCollection</a:t>
            </a:r>
            <a:r>
              <a:rPr lang="hu-HU" dirty="0"/>
              <a:t>: raszterek gyűjteménye</a:t>
            </a:r>
          </a:p>
          <a:p>
            <a:pPr lvl="1"/>
            <a:r>
              <a:rPr lang="en-US" dirty="0"/>
              <a:t>Geometry</a:t>
            </a:r>
            <a:r>
              <a:rPr lang="hu-HU" dirty="0"/>
              <a:t>: vektoros geometria</a:t>
            </a:r>
          </a:p>
          <a:p>
            <a:pPr lvl="1"/>
            <a:r>
              <a:rPr lang="en-US" dirty="0"/>
              <a:t>Feature</a:t>
            </a:r>
            <a:r>
              <a:rPr lang="hu-HU" dirty="0"/>
              <a:t>: vektoros geometria adatokkal</a:t>
            </a:r>
          </a:p>
          <a:p>
            <a:pPr lvl="1"/>
            <a:r>
              <a:rPr lang="en-US" dirty="0" err="1"/>
              <a:t>FeatureCollection</a:t>
            </a:r>
            <a:r>
              <a:rPr lang="hu-HU" dirty="0"/>
              <a:t>: vektoros geometriák adatokkal</a:t>
            </a:r>
          </a:p>
          <a:p>
            <a:pPr lvl="1"/>
            <a:r>
              <a:rPr lang="en-US" dirty="0"/>
              <a:t>Reducer</a:t>
            </a:r>
            <a:r>
              <a:rPr lang="hu-HU" dirty="0"/>
              <a:t>: statisztikai és </a:t>
            </a:r>
            <a:r>
              <a:rPr lang="hu-HU" dirty="0" err="1"/>
              <a:t>aggregáló</a:t>
            </a:r>
            <a:r>
              <a:rPr lang="hu-HU" dirty="0"/>
              <a:t> függvények gyűjteménye</a:t>
            </a:r>
          </a:p>
          <a:p>
            <a:pPr lvl="1"/>
            <a:r>
              <a:rPr lang="en-US" dirty="0"/>
              <a:t>Join</a:t>
            </a:r>
            <a:r>
              <a:rPr lang="hu-HU" dirty="0"/>
              <a:t>: hely-, idő- vagy adattalapú összekapcsoló függvények gyűjteménye</a:t>
            </a:r>
          </a:p>
          <a:p>
            <a:pPr lvl="1"/>
            <a:r>
              <a:rPr lang="hu-HU" dirty="0"/>
              <a:t>Filter: leválogató függvények gyűjteménye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947" y="1422400"/>
            <a:ext cx="4286250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8990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Adattípusok/osztályok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továbbiak:</a:t>
            </a:r>
          </a:p>
          <a:p>
            <a:pPr lvl="1"/>
            <a:r>
              <a:rPr lang="en-US" dirty="0"/>
              <a:t>Array</a:t>
            </a:r>
            <a:r>
              <a:rPr lang="hu-HU" dirty="0"/>
              <a:t>: többdimenziós elemzések adattípusa (lassú, csak ha elengedhetetlen!)</a:t>
            </a:r>
          </a:p>
          <a:p>
            <a:pPr lvl="1"/>
            <a:r>
              <a:rPr lang="en-US" dirty="0"/>
              <a:t>Dictionary, List, Date, Number</a:t>
            </a:r>
            <a:r>
              <a:rPr lang="hu-HU" dirty="0"/>
              <a:t>,</a:t>
            </a:r>
            <a:r>
              <a:rPr lang="en-US" dirty="0"/>
              <a:t> String</a:t>
            </a:r>
            <a:r>
              <a:rPr lang="hu-HU" dirty="0"/>
              <a:t>: alapvető adattípusok</a:t>
            </a:r>
          </a:p>
          <a:p>
            <a:r>
              <a:rPr lang="hu-HU" dirty="0"/>
              <a:t>ezek mind-mind szerveroldali adattípusok</a:t>
            </a:r>
          </a:p>
          <a:p>
            <a:pPr lvl="1"/>
            <a:r>
              <a:rPr lang="hu-HU" dirty="0"/>
              <a:t>másképp működnek, mint a kliensoldali (nem </a:t>
            </a:r>
            <a:r>
              <a:rPr lang="hu-HU" dirty="0" err="1"/>
              <a:t>GEE-s</a:t>
            </a:r>
            <a:r>
              <a:rPr lang="hu-HU" dirty="0"/>
              <a:t>) megfelelőjük</a:t>
            </a:r>
          </a:p>
          <a:p>
            <a:pPr lvl="1"/>
            <a:r>
              <a:rPr lang="hu-HU" dirty="0"/>
              <a:t>vagyis az </a:t>
            </a:r>
            <a:r>
              <a:rPr lang="hu-HU" dirty="0" err="1"/>
              <a:t>ee.String</a:t>
            </a:r>
            <a:r>
              <a:rPr lang="hu-HU" dirty="0"/>
              <a:t>("alma") és a </a:t>
            </a:r>
            <a:r>
              <a:rPr lang="hu-HU" dirty="0" err="1"/>
              <a:t>string</a:t>
            </a:r>
            <a:r>
              <a:rPr lang="hu-HU" dirty="0"/>
              <a:t>("alma") nem ugyanaz!</a:t>
            </a:r>
          </a:p>
          <a:p>
            <a:pPr lvl="1"/>
            <a:r>
              <a:rPr lang="hu-HU" dirty="0"/>
              <a:t>bár van köztük átjárás</a:t>
            </a:r>
          </a:p>
          <a:p>
            <a:pPr lvl="1"/>
            <a:r>
              <a:rPr lang="hu-HU" dirty="0"/>
              <a:t>bővebben lásd: </a:t>
            </a:r>
            <a:r>
              <a:rPr lang="hu-H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developers.google.com/earth-engine/guides/client_server</a:t>
            </a:r>
            <a:endParaRPr lang="hu-HU" dirty="0"/>
          </a:p>
          <a:p>
            <a:r>
              <a:rPr lang="hu-HU" dirty="0"/>
              <a:t>néha körülményesebb a szerveroldali verzió</a:t>
            </a:r>
          </a:p>
          <a:p>
            <a:pPr lvl="1"/>
            <a:r>
              <a:rPr lang="hu-HU" dirty="0"/>
              <a:t>de cserébe sokkal gyorsabb</a:t>
            </a:r>
          </a:p>
          <a:p>
            <a:pPr lvl="1"/>
            <a:r>
              <a:rPr lang="hu-HU" dirty="0"/>
              <a:t>pl. i+1 helyett </a:t>
            </a:r>
            <a:r>
              <a:rPr lang="hu-HU" dirty="0" err="1"/>
              <a:t>ee.Number</a:t>
            </a:r>
            <a:r>
              <a:rPr lang="hu-HU" dirty="0"/>
              <a:t>(i).add(1)</a:t>
            </a:r>
          </a:p>
          <a:p>
            <a:pPr lvl="1"/>
            <a:r>
              <a:rPr lang="hu-HU" dirty="0"/>
              <a:t>pl. elágazás: </a:t>
            </a:r>
            <a:r>
              <a:rPr lang="hu-HU" dirty="0" err="1"/>
              <a:t>ee.Algorithms.If</a:t>
            </a:r>
            <a:r>
              <a:rPr lang="hu-HU" dirty="0"/>
              <a:t>(feltétel, ha_igaz, ha_hamis)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05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Adattípusok/osztályok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326703" cy="4754563"/>
          </a:xfrm>
        </p:spPr>
        <p:txBody>
          <a:bodyPr/>
          <a:lstStyle/>
          <a:p>
            <a:r>
              <a:rPr lang="hu-HU" dirty="0"/>
              <a:t>van még két osztály, ami csak a </a:t>
            </a:r>
            <a:r>
              <a:rPr lang="hu-HU" dirty="0" err="1"/>
              <a:t>Code</a:t>
            </a:r>
            <a:r>
              <a:rPr lang="hu-HU" dirty="0"/>
              <a:t> Editorban érhető el</a:t>
            </a:r>
          </a:p>
          <a:p>
            <a:pPr lvl="1"/>
            <a:r>
              <a:rPr lang="hu-HU" dirty="0"/>
              <a:t>tehát pl. Pythonból nem</a:t>
            </a:r>
          </a:p>
          <a:p>
            <a:pPr lvl="1"/>
            <a:r>
              <a:rPr lang="hu-HU" dirty="0"/>
              <a:t>ezek nem </a:t>
            </a:r>
            <a:r>
              <a:rPr lang="hu-HU" dirty="0" err="1"/>
              <a:t>ee.-tal</a:t>
            </a:r>
            <a:r>
              <a:rPr lang="hu-HU" dirty="0"/>
              <a:t> kezdődnek</a:t>
            </a:r>
          </a:p>
          <a:p>
            <a:r>
              <a:rPr lang="en-US" dirty="0"/>
              <a:t>Map</a:t>
            </a:r>
            <a:r>
              <a:rPr lang="hu-HU" dirty="0"/>
              <a:t>: alsó térképpanelt kezelő függvények gyűjteménye</a:t>
            </a:r>
          </a:p>
          <a:p>
            <a:pPr lvl="1"/>
            <a:r>
              <a:rPr lang="en-US" dirty="0" err="1"/>
              <a:t>Map.addLayer</a:t>
            </a:r>
            <a:r>
              <a:rPr lang="en-US" dirty="0"/>
              <a:t>(</a:t>
            </a:r>
            <a:r>
              <a:rPr lang="en-US" dirty="0" err="1"/>
              <a:t>eeObject</a:t>
            </a:r>
            <a:r>
              <a:rPr lang="en-US" dirty="0"/>
              <a:t>, </a:t>
            </a:r>
            <a:r>
              <a:rPr lang="en-US" dirty="0" err="1"/>
              <a:t>visParams</a:t>
            </a:r>
            <a:r>
              <a:rPr lang="en-US" dirty="0"/>
              <a:t>, name, shown, opacity)</a:t>
            </a:r>
            <a:r>
              <a:rPr lang="hu-HU" dirty="0"/>
              <a:t>: réteg hozzáadása</a:t>
            </a:r>
          </a:p>
          <a:p>
            <a:pPr lvl="1"/>
            <a:r>
              <a:rPr lang="hu-HU" dirty="0" err="1"/>
              <a:t>Map.clear</a:t>
            </a:r>
            <a:r>
              <a:rPr lang="hu-HU" dirty="0"/>
              <a:t>(): térképvászon törlése</a:t>
            </a:r>
          </a:p>
          <a:p>
            <a:pPr lvl="1"/>
            <a:r>
              <a:rPr lang="hu-HU" dirty="0" err="1"/>
              <a:t>Map.setCenter</a:t>
            </a:r>
            <a:r>
              <a:rPr lang="hu-HU" dirty="0"/>
              <a:t>(</a:t>
            </a:r>
            <a:r>
              <a:rPr lang="hu-HU" dirty="0" err="1"/>
              <a:t>lon</a:t>
            </a:r>
            <a:r>
              <a:rPr lang="hu-HU" dirty="0"/>
              <a:t>, lat, zoom): ugrás és nagyítás</a:t>
            </a:r>
          </a:p>
          <a:p>
            <a:r>
              <a:rPr lang="en-US" dirty="0"/>
              <a:t>Export</a:t>
            </a:r>
            <a:r>
              <a:rPr lang="hu-HU" dirty="0"/>
              <a:t>: exportáló (pl. </a:t>
            </a:r>
            <a:r>
              <a:rPr lang="hu-HU" dirty="0" err="1"/>
              <a:t>GoogleDrive-ba</a:t>
            </a:r>
            <a:r>
              <a:rPr lang="hu-HU" dirty="0"/>
              <a:t>) függvények gyűjteménye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keressük meg a </a:t>
            </a:r>
            <a:r>
              <a:rPr lang="en-US" dirty="0"/>
              <a:t>Map.</a:t>
            </a:r>
            <a:r>
              <a:rPr lang="hu-HU" dirty="0" err="1"/>
              <a:t>setCenter</a:t>
            </a:r>
            <a:r>
              <a:rPr lang="hu-HU" dirty="0"/>
              <a:t>() leírását a </a:t>
            </a:r>
            <a:r>
              <a:rPr lang="hu-HU" dirty="0" err="1"/>
              <a:t>Docs</a:t>
            </a:r>
            <a:r>
              <a:rPr lang="hu-HU" dirty="0"/>
              <a:t> panelen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903" y="1366644"/>
            <a:ext cx="3895025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599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Rasztergyűjtemény</a:t>
            </a:r>
            <a:r>
              <a:rPr lang="hu-HU" dirty="0"/>
              <a:t> (</a:t>
            </a:r>
            <a:r>
              <a:rPr lang="en-US" dirty="0"/>
              <a:t>Earth Engine Data Catalog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developers.google.com/earth-engine/datasets</a:t>
            </a:r>
            <a:endParaRPr lang="hu-HU" dirty="0"/>
          </a:p>
          <a:p>
            <a:r>
              <a:rPr lang="hu-HU" dirty="0"/>
              <a:t>időjárás+éghajlat</a:t>
            </a:r>
          </a:p>
          <a:p>
            <a:pPr lvl="1"/>
            <a:r>
              <a:rPr lang="hu-HU" dirty="0"/>
              <a:t>légkör, felszínhőmérséklet stb.</a:t>
            </a:r>
          </a:p>
          <a:p>
            <a:r>
              <a:rPr lang="hu-HU" dirty="0"/>
              <a:t>műholdkép</a:t>
            </a:r>
          </a:p>
          <a:p>
            <a:pPr lvl="1"/>
            <a:r>
              <a:rPr lang="hu-HU" dirty="0" err="1"/>
              <a:t>Landsat</a:t>
            </a:r>
            <a:r>
              <a:rPr lang="hu-HU" dirty="0"/>
              <a:t>, </a:t>
            </a:r>
            <a:r>
              <a:rPr lang="hu-HU" dirty="0" err="1"/>
              <a:t>Sentinel</a:t>
            </a:r>
            <a:r>
              <a:rPr lang="hu-HU" dirty="0"/>
              <a:t>, </a:t>
            </a:r>
            <a:r>
              <a:rPr lang="hu-HU" dirty="0" err="1"/>
              <a:t>Modis</a:t>
            </a:r>
            <a:endParaRPr lang="hu-HU" dirty="0"/>
          </a:p>
          <a:p>
            <a:r>
              <a:rPr lang="hu-HU" dirty="0"/>
              <a:t>domborzat</a:t>
            </a:r>
          </a:p>
          <a:p>
            <a:pPr lvl="1"/>
            <a:r>
              <a:rPr lang="hu-HU" dirty="0"/>
              <a:t>DEM, kitettség, felszínformák, TPI, lombkorona-magasság</a:t>
            </a:r>
          </a:p>
          <a:p>
            <a:r>
              <a:rPr lang="hu-HU" dirty="0"/>
              <a:t>felszínborítás</a:t>
            </a:r>
          </a:p>
          <a:p>
            <a:pPr lvl="1"/>
            <a:r>
              <a:rPr lang="hu-HU" dirty="0"/>
              <a:t>mezőgazdaság, átalakítottság, jég</a:t>
            </a:r>
          </a:p>
          <a:p>
            <a:r>
              <a:rPr lang="hu-HU" dirty="0"/>
              <a:t>egyéb</a:t>
            </a:r>
          </a:p>
          <a:p>
            <a:pPr lvl="1"/>
            <a:r>
              <a:rPr lang="hu-HU" dirty="0"/>
              <a:t>kőzet, tűz, víz, hó, növényzet, szénmegkötés, vízgyűjtő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878" y="110164"/>
            <a:ext cx="1576630" cy="1576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877" y="1787378"/>
            <a:ext cx="1576629" cy="15766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876" y="3482879"/>
            <a:ext cx="1576629" cy="15766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875" y="5160092"/>
            <a:ext cx="1576629" cy="15766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6911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 (közös) – adattípusok és </a:t>
            </a:r>
            <a:r>
              <a:rPr lang="hu-HU" dirty="0" err="1"/>
              <a:t>rasztergyűjtemény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keressük meg a NASADEM nevű 30 m-es felbontású </a:t>
            </a:r>
            <a:r>
              <a:rPr lang="hu-HU" dirty="0" err="1"/>
              <a:t>DEM-et</a:t>
            </a:r>
            <a:endParaRPr lang="hu-HU" dirty="0"/>
          </a:p>
          <a:p>
            <a:pPr lvl="1"/>
            <a: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developers.google.com/earth-engine/datasets/</a:t>
            </a:r>
            <a:r>
              <a:rPr lang="hu-HU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catalog</a:t>
            </a:r>
            <a: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b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NASA_NASADEM_HGT_001</a:t>
            </a:r>
            <a:endParaRPr lang="hu-HU" dirty="0"/>
          </a:p>
          <a:p>
            <a:r>
              <a:rPr lang="hu-HU" dirty="0"/>
              <a:t>nézzük meg a leírását, rétegeinek tulajdonságait és a hivatkozást</a:t>
            </a:r>
          </a:p>
          <a:p>
            <a:r>
              <a:rPr lang="hu-HU" dirty="0"/>
              <a:t>nyissuk meg a példakódot a kódszerkesztőben a kék "Open in </a:t>
            </a:r>
            <a:r>
              <a:rPr lang="hu-HU" dirty="0" err="1"/>
              <a:t>Code</a:t>
            </a:r>
            <a:br>
              <a:rPr lang="hu-HU" dirty="0"/>
            </a:br>
            <a:r>
              <a:rPr lang="hu-HU" dirty="0"/>
              <a:t>Editor" gombbal, szerkesszük át, majd mentsük és futtassuk</a:t>
            </a:r>
          </a:p>
          <a:p>
            <a:pPr lvl="1"/>
            <a:r>
              <a:rPr lang="hu-HU" dirty="0"/>
              <a:t>magyarítsuk a változóneveket</a:t>
            </a:r>
          </a:p>
          <a:p>
            <a:pPr lvl="1"/>
            <a:r>
              <a:rPr lang="hu-HU" dirty="0"/>
              <a:t>töröljük a fehér réteget</a:t>
            </a:r>
          </a:p>
          <a:p>
            <a:pPr lvl="1"/>
            <a:r>
              <a:rPr lang="hu-HU" dirty="0"/>
              <a:t>adjunk hozzá színskálát (03.js-ből másolható)</a:t>
            </a:r>
          </a:p>
          <a:p>
            <a:pPr lvl="1"/>
            <a:r>
              <a:rPr lang="hu-HU" dirty="0"/>
              <a:t>állítsuk át a maximumot</a:t>
            </a:r>
          </a:p>
          <a:p>
            <a:pPr lvl="1"/>
            <a:r>
              <a:rPr lang="hu-HU" dirty="0"/>
              <a:t>írjuk át a megjelenítendő </a:t>
            </a:r>
            <a:r>
              <a:rPr lang="hu-HU" dirty="0" err="1"/>
              <a:t>kivágatot</a:t>
            </a:r>
            <a:r>
              <a:rPr lang="hu-HU" dirty="0"/>
              <a:t> és zoomot (és hozzuk előrébb a függvényt)</a:t>
            </a:r>
          </a:p>
          <a:p>
            <a:pPr lvl="1"/>
            <a:r>
              <a:rPr lang="hu-HU" dirty="0"/>
              <a:t>állítsuk áttetszőre a </a:t>
            </a:r>
            <a:r>
              <a:rPr lang="hu-HU" dirty="0" err="1"/>
              <a:t>raszterréteget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551" y="1422400"/>
            <a:ext cx="3408342" cy="34260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3755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feladat (egyéni) – adattípusok és </a:t>
            </a:r>
            <a:r>
              <a:rPr lang="hu-HU" dirty="0" err="1"/>
              <a:t>rasztergyűjtemény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7492999" cy="4754563"/>
          </a:xfrm>
        </p:spPr>
        <p:txBody>
          <a:bodyPr/>
          <a:lstStyle/>
          <a:p>
            <a:r>
              <a:rPr lang="hu-HU" dirty="0"/>
              <a:t>keresd meg a </a:t>
            </a:r>
            <a:r>
              <a:rPr lang="hu-HU" dirty="0" err="1"/>
              <a:t>rasztergyűjteményben</a:t>
            </a:r>
            <a:r>
              <a:rPr lang="hu-HU" dirty="0"/>
              <a:t> az alábbi műholdképet:</a:t>
            </a:r>
          </a:p>
          <a:p>
            <a:pPr lvl="1"/>
            <a:r>
              <a:rPr lang="hu-HU" dirty="0" err="1"/>
              <a:t>Landsat</a:t>
            </a:r>
            <a:r>
              <a:rPr lang="hu-HU" dirty="0"/>
              <a:t> 9 (</a:t>
            </a:r>
            <a:r>
              <a:rPr lang="hu-HU" dirty="0" err="1"/>
              <a:t>Collection</a:t>
            </a:r>
            <a:r>
              <a:rPr lang="hu-HU" dirty="0"/>
              <a:t> 2, </a:t>
            </a:r>
            <a:r>
              <a:rPr lang="hu-HU" dirty="0" err="1"/>
              <a:t>Tier</a:t>
            </a:r>
            <a:r>
              <a:rPr lang="hu-HU" dirty="0"/>
              <a:t> 1)</a:t>
            </a:r>
          </a:p>
          <a:p>
            <a:pPr lvl="1"/>
            <a:r>
              <a:rPr lang="hu-HU" dirty="0"/>
              <a:t>felszíni visszaverődés (</a:t>
            </a:r>
            <a:r>
              <a:rPr lang="hu-HU" dirty="0" err="1"/>
              <a:t>Surface</a:t>
            </a:r>
            <a:r>
              <a:rPr lang="hu-HU" dirty="0"/>
              <a:t> </a:t>
            </a:r>
            <a:r>
              <a:rPr lang="hu-HU" dirty="0" err="1"/>
              <a:t>Reflectance</a:t>
            </a:r>
            <a:r>
              <a:rPr lang="hu-HU" dirty="0"/>
              <a:t>)</a:t>
            </a:r>
          </a:p>
          <a:p>
            <a:r>
              <a:rPr lang="hu-HU" dirty="0"/>
              <a:t>mi a kék, zöld és piros színcsatornákat tartalmazó rétegek neve, és mennyivel kell megszorozni és eltolni a cellaértékeket, hogy megkapjuk a valós értékeket?</a:t>
            </a:r>
          </a:p>
          <a:p>
            <a:r>
              <a:rPr lang="hu-HU" dirty="0"/>
              <a:t>nyisd meg a példakódot a kódszerkesztőben, és módosítsd a következőket:</a:t>
            </a:r>
          </a:p>
          <a:p>
            <a:pPr lvl="1"/>
            <a:r>
              <a:rPr lang="hu-HU" dirty="0"/>
              <a:t>időbeli szűkítés: 2022.09.01-10.01.</a:t>
            </a:r>
          </a:p>
          <a:p>
            <a:pPr lvl="1"/>
            <a:r>
              <a:rPr lang="hu-HU" dirty="0"/>
              <a:t>megjelenítés: Budapest (É47,5° K19°, 10-es zoomszint)</a:t>
            </a:r>
          </a:p>
          <a:p>
            <a:pPr lvl="1"/>
            <a:r>
              <a:rPr lang="hu-HU" dirty="0"/>
              <a:t>réteg neve: </a:t>
            </a:r>
            <a:r>
              <a:rPr lang="hu-HU" dirty="0" err="1"/>
              <a:t>Landsat</a:t>
            </a:r>
            <a:endParaRPr lang="hu-HU" dirty="0"/>
          </a:p>
          <a:p>
            <a:r>
              <a:rPr lang="hu-HU" dirty="0"/>
              <a:t>futtasd a kódot, majd mentsd el a saját </a:t>
            </a:r>
            <a:r>
              <a:rPr lang="hu-HU" dirty="0" err="1"/>
              <a:t>szkriptjeid</a:t>
            </a:r>
            <a:r>
              <a:rPr lang="hu-HU" dirty="0"/>
              <a:t> közé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2559981"/>
            <a:ext cx="3766004" cy="3602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1347618"/>
            <a:ext cx="3766004" cy="10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6F9D1A2F-4E01-1319-1C23-1918DDF5CD66}"/>
              </a:ext>
            </a:extLst>
          </p:cNvPr>
          <p:cNvSpPr/>
          <p:nvPr/>
        </p:nvSpPr>
        <p:spPr>
          <a:xfrm rot="1225821">
            <a:off x="8639635" y="711600"/>
            <a:ext cx="329686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04.js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951254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adatok feltöltése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921011" cy="4754563"/>
          </a:xfrm>
        </p:spPr>
        <p:txBody>
          <a:bodyPr/>
          <a:lstStyle/>
          <a:p>
            <a:r>
              <a:rPr lang="hu-HU" dirty="0"/>
              <a:t>rasztert és vektort is fel lehet tölteni</a:t>
            </a: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developers.google.com/earth-engine/guides/</a:t>
            </a:r>
            <a:br>
              <a:rPr lang="hu-H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asset_manager</a:t>
            </a:r>
            <a:endParaRPr lang="hu-HU" dirty="0"/>
          </a:p>
          <a:p>
            <a:pPr lvl="1"/>
            <a:r>
              <a:rPr lang="hu-HU" dirty="0"/>
              <a:t>mi most a vektort (ESRI </a:t>
            </a:r>
            <a:r>
              <a:rPr lang="hu-HU" dirty="0" err="1"/>
              <a:t>shapefile</a:t>
            </a:r>
            <a:r>
              <a:rPr lang="hu-HU" dirty="0"/>
              <a:t>) nézzük meg</a:t>
            </a:r>
          </a:p>
          <a:p>
            <a:r>
              <a:rPr lang="hu-HU" dirty="0" err="1"/>
              <a:t>Assets</a:t>
            </a:r>
            <a:r>
              <a:rPr lang="hu-HU" dirty="0"/>
              <a:t> &gt; New &gt; </a:t>
            </a:r>
            <a:r>
              <a:rPr lang="hu-HU" dirty="0" err="1"/>
              <a:t>Shape</a:t>
            </a:r>
            <a:r>
              <a:rPr lang="hu-HU" dirty="0"/>
              <a:t> </a:t>
            </a:r>
            <a:r>
              <a:rPr lang="hu-HU" dirty="0" err="1"/>
              <a:t>files</a:t>
            </a:r>
            <a:endParaRPr lang="hu-HU" dirty="0"/>
          </a:p>
          <a:p>
            <a:pPr lvl="1"/>
            <a:r>
              <a:rPr lang="hu-HU" dirty="0"/>
              <a:t>a koordináta-rendszer legyen WGS-84</a:t>
            </a:r>
          </a:p>
          <a:p>
            <a:pPr lvl="1"/>
            <a:r>
              <a:rPr lang="hu-HU" dirty="0"/>
              <a:t>nem csak a .</a:t>
            </a:r>
            <a:r>
              <a:rPr lang="hu-HU" dirty="0" err="1"/>
              <a:t>shp-t</a:t>
            </a:r>
            <a:r>
              <a:rPr lang="hu-HU" dirty="0"/>
              <a:t>, hanem az összes segédfájlt is fel kell tölteni</a:t>
            </a:r>
          </a:p>
          <a:p>
            <a:pPr lvl="1"/>
            <a:r>
              <a:rPr lang="hu-HU" dirty="0"/>
              <a:t>lehet .</a:t>
            </a:r>
            <a:r>
              <a:rPr lang="hu-HU" dirty="0" err="1"/>
              <a:t>zip-ként</a:t>
            </a:r>
            <a:r>
              <a:rPr lang="hu-HU" dirty="0"/>
              <a:t> is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fel a </a:t>
            </a:r>
            <a:r>
              <a:rPr lang="hu-HU" dirty="0" err="1"/>
              <a:t>budapest</a:t>
            </a:r>
            <a:r>
              <a:rPr lang="hu-HU" dirty="0"/>
              <a:t>_</a:t>
            </a:r>
            <a:r>
              <a:rPr lang="hu-HU" dirty="0" err="1"/>
              <a:t>wgs</a:t>
            </a:r>
            <a:r>
              <a:rPr lang="hu-HU" dirty="0"/>
              <a:t> nevű </a:t>
            </a:r>
            <a:r>
              <a:rPr lang="hu-HU" dirty="0" err="1"/>
              <a:t>shapefile-t</a:t>
            </a:r>
            <a:r>
              <a:rPr lang="hu-HU" dirty="0"/>
              <a:t> </a:t>
            </a:r>
            <a:r>
              <a:rPr lang="hu-HU" dirty="0" err="1"/>
              <a:t>budapest</a:t>
            </a:r>
            <a:r>
              <a:rPr lang="hu-HU" dirty="0"/>
              <a:t> néven</a:t>
            </a:r>
          </a:p>
          <a:p>
            <a:pPr lvl="1"/>
            <a:r>
              <a:rPr lang="hu-HU" dirty="0"/>
              <a:t>figyeljük meg a </a:t>
            </a:r>
            <a:r>
              <a:rPr lang="hu-HU" dirty="0" err="1"/>
              <a:t>Tasks</a:t>
            </a:r>
            <a:r>
              <a:rPr lang="hu-HU" dirty="0"/>
              <a:t> panelt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949" y="160172"/>
            <a:ext cx="2119085" cy="2268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857" y="154329"/>
            <a:ext cx="3023280" cy="5503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857" y="5817960"/>
            <a:ext cx="3023280" cy="917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3768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adatok feltöltése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nyissunk egy új </a:t>
            </a:r>
            <a:r>
              <a:rPr lang="hu-HU" dirty="0" err="1"/>
              <a:t>szkriptet</a:t>
            </a:r>
            <a:r>
              <a:rPr lang="hu-HU" dirty="0"/>
              <a:t> </a:t>
            </a:r>
            <a:r>
              <a:rPr lang="hu-HU" dirty="0" err="1"/>
              <a:t>budapest_DEM</a:t>
            </a:r>
            <a:r>
              <a:rPr lang="hu-HU" dirty="0"/>
              <a:t> néven (</a:t>
            </a:r>
            <a:r>
              <a:rPr lang="hu-HU" dirty="0" err="1"/>
              <a:t>Scripts</a:t>
            </a:r>
            <a:r>
              <a:rPr lang="hu-HU" dirty="0"/>
              <a:t> &gt; New &gt; File)</a:t>
            </a:r>
          </a:p>
          <a:p>
            <a:pPr lvl="1"/>
            <a:r>
              <a:rPr lang="hu-HU" dirty="0"/>
              <a:t>nézzük meg a feltöltött vektor tulajdonságait</a:t>
            </a:r>
          </a:p>
          <a:p>
            <a:pPr lvl="1"/>
            <a:r>
              <a:rPr lang="hu-HU" dirty="0"/>
              <a:t>importáljuk be a </a:t>
            </a:r>
            <a:r>
              <a:rPr lang="hu-HU" dirty="0" err="1"/>
              <a:t>szkriptbe</a:t>
            </a:r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719" y="2708765"/>
            <a:ext cx="4982694" cy="3381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196" y="260834"/>
            <a:ext cx="2593217" cy="1944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4574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feladat (közös) – saját adatok feltöltése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előbb megkezdett üres </a:t>
            </a:r>
            <a:r>
              <a:rPr lang="hu-HU" dirty="0" err="1"/>
              <a:t>szkriptünkbe</a:t>
            </a:r>
            <a:r>
              <a:rPr lang="hu-HU" dirty="0"/>
              <a:t> másoljuk be a 03.js tartalmát</a:t>
            </a:r>
          </a:p>
          <a:p>
            <a:r>
              <a:rPr lang="hu-HU" dirty="0"/>
              <a:t>egészítsük ki és módosítsuk az alábbiak szerint</a:t>
            </a:r>
          </a:p>
          <a:p>
            <a:pPr lvl="1"/>
            <a:r>
              <a:rPr lang="hu-HU" dirty="0"/>
              <a:t>töltsük be a </a:t>
            </a:r>
            <a:r>
              <a:rPr lang="hu-HU" dirty="0" err="1"/>
              <a:t>budapest</a:t>
            </a:r>
            <a:r>
              <a:rPr lang="hu-HU" dirty="0"/>
              <a:t> nevű vektorfájlunkat </a:t>
            </a:r>
            <a:r>
              <a:rPr lang="hu-HU" dirty="0" err="1"/>
              <a:t>budapest</a:t>
            </a:r>
            <a:r>
              <a:rPr lang="hu-HU" dirty="0"/>
              <a:t> néven:</a:t>
            </a:r>
          </a:p>
          <a:p>
            <a:pPr lvl="2"/>
            <a:endParaRPr lang="hu-HU" dirty="0">
              <a:solidFill>
                <a:srgbClr val="7A3E9D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budapest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ee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FeatureCollection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users/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bfakos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budapest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endParaRPr lang="hu-HU" dirty="0"/>
          </a:p>
          <a:p>
            <a:pPr lvl="1"/>
            <a:r>
              <a:rPr lang="hu-HU" dirty="0"/>
              <a:t>vágjuk körbe a </a:t>
            </a:r>
            <a:r>
              <a:rPr lang="hu-HU" dirty="0" err="1"/>
              <a:t>DEM-et</a:t>
            </a:r>
            <a:r>
              <a:rPr lang="hu-HU" dirty="0"/>
              <a:t> Budapest geometriájával:</a:t>
            </a:r>
          </a:p>
          <a:p>
            <a:pPr lvl="2"/>
            <a:endParaRPr lang="hu-HU" dirty="0">
              <a:solidFill>
                <a:srgbClr val="7A3E9D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dem_budapest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dem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clip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budapest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geometry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())</a:t>
            </a:r>
          </a:p>
          <a:p>
            <a:pPr lvl="2"/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1"/>
            <a:r>
              <a:rPr lang="hu-HU" dirty="0"/>
              <a:t>nagyítsunk Budapestre (É47,5° K19°, 10-es zoomszint)</a:t>
            </a:r>
          </a:p>
          <a:p>
            <a:pPr lvl="1"/>
            <a:r>
              <a:rPr lang="hu-HU" dirty="0"/>
              <a:t>0–550 m között feszítsük ki a színskálát</a:t>
            </a:r>
          </a:p>
          <a:p>
            <a:pPr lvl="1"/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228" y="174172"/>
            <a:ext cx="3203575" cy="2639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0794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feladat (közös) – saját adatok feltöltése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próbáljuk ki a másik verziót, beimportált adattal</a:t>
            </a:r>
          </a:p>
          <a:p>
            <a:pPr lvl="1"/>
            <a:r>
              <a:rPr lang="hu-HU" dirty="0"/>
              <a:t>az importált adat átnevezhető </a:t>
            </a:r>
            <a:r>
              <a:rPr lang="hu-HU" dirty="0" err="1"/>
              <a:t>table-ről</a:t>
            </a:r>
            <a:r>
              <a:rPr lang="hu-HU" dirty="0"/>
              <a:t> bármire</a:t>
            </a:r>
          </a:p>
          <a:p>
            <a:pPr lvl="1"/>
            <a:r>
              <a:rPr lang="hu-HU" dirty="0"/>
              <a:t>de akkor a </a:t>
            </a:r>
            <a:r>
              <a:rPr lang="hu-HU" dirty="0" err="1"/>
              <a:t>szkriptben</a:t>
            </a:r>
            <a:r>
              <a:rPr lang="hu-HU" dirty="0"/>
              <a:t> is módosítsuk</a:t>
            </a:r>
          </a:p>
          <a:p>
            <a:pPr lvl="1"/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228" y="174172"/>
            <a:ext cx="3203575" cy="2639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8228" y="2962134"/>
            <a:ext cx="3203575" cy="1088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85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GeoServer</a:t>
            </a:r>
            <a:r>
              <a:rPr lang="hu-HU" dirty="0"/>
              <a:t> – formátumok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 most csak a </a:t>
            </a:r>
            <a:r>
              <a:rPr lang="hu-HU" dirty="0" err="1"/>
              <a:t>geoTiff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WMS utat próbáljuk ki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25" y="2724516"/>
            <a:ext cx="6198444" cy="3277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206" y="2724516"/>
            <a:ext cx="5584875" cy="32770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616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rajzolása a képvászonra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rajzolhatunk a képvászonra</a:t>
            </a:r>
          </a:p>
          <a:p>
            <a:pPr lvl="1"/>
            <a:r>
              <a:rPr lang="hu-HU" dirty="0"/>
              <a:t>ez megjelenik fönt, az </a:t>
            </a:r>
            <a:r>
              <a:rPr lang="hu-HU" dirty="0" err="1"/>
              <a:t>Imports-nál</a:t>
            </a:r>
            <a:endParaRPr lang="hu-HU" dirty="0"/>
          </a:p>
          <a:p>
            <a:pPr lvl="1"/>
            <a:r>
              <a:rPr lang="hu-HU" dirty="0" err="1"/>
              <a:t>geometry</a:t>
            </a:r>
            <a:r>
              <a:rPr lang="hu-HU" dirty="0"/>
              <a:t> néven (átnevezhetjük)</a:t>
            </a:r>
          </a:p>
          <a:p>
            <a:pPr lvl="1"/>
            <a:r>
              <a:rPr lang="hu-HU" dirty="0"/>
              <a:t>és felhasználhatjuk a </a:t>
            </a:r>
            <a:r>
              <a:rPr lang="hu-HU" dirty="0" err="1"/>
              <a:t>szkriptben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illetve a felhasználó is rajzolhat a képvászonra</a:t>
            </a:r>
          </a:p>
          <a:p>
            <a:pPr lvl="1"/>
            <a:r>
              <a:rPr lang="hu-HU" dirty="0"/>
              <a:t>amit a </a:t>
            </a:r>
            <a:r>
              <a:rPr lang="hu-HU" dirty="0" err="1"/>
              <a:t>szkriptünk</a:t>
            </a:r>
            <a:r>
              <a:rPr lang="hu-HU" dirty="0"/>
              <a:t> elkaphat, feldolgozhat</a:t>
            </a:r>
          </a:p>
          <a:p>
            <a:pPr lvl="1"/>
            <a:r>
              <a:rPr lang="hu-HU" dirty="0"/>
              <a:t>nem mutatom be, részletek itt:</a:t>
            </a: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developers.google.com/earth-engine/tutorials/community/drawing-tools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252" y="1422400"/>
            <a:ext cx="3924425" cy="2627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02680423-126C-6C06-DFA5-3E37A3F1C9EE}"/>
              </a:ext>
            </a:extLst>
          </p:cNvPr>
          <p:cNvSpPr/>
          <p:nvPr/>
        </p:nvSpPr>
        <p:spPr>
          <a:xfrm rot="1225821">
            <a:off x="6380220" y="4876064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1410520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leválogatás (</a:t>
            </a:r>
            <a:r>
              <a:rPr lang="hu-HU" dirty="0" err="1"/>
              <a:t>filtering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térbeli</a:t>
            </a:r>
          </a:p>
          <a:p>
            <a:pPr lvl="1"/>
            <a:r>
              <a:rPr lang="hu-HU" dirty="0"/>
              <a:t>időbeli</a:t>
            </a:r>
          </a:p>
          <a:p>
            <a:pPr lvl="1"/>
            <a:r>
              <a:rPr lang="hu-HU" dirty="0"/>
              <a:t>mezőérték/képtulajdonság szerinti</a:t>
            </a:r>
          </a:p>
          <a:p>
            <a:r>
              <a:rPr lang="hu-HU" dirty="0"/>
              <a:t>aggregálás (</a:t>
            </a:r>
            <a:r>
              <a:rPr lang="hu-HU" dirty="0" err="1"/>
              <a:t>reducing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térbeli</a:t>
            </a:r>
          </a:p>
          <a:p>
            <a:pPr lvl="1"/>
            <a:r>
              <a:rPr lang="hu-HU" dirty="0"/>
              <a:t>időbeli</a:t>
            </a:r>
          </a:p>
          <a:p>
            <a:r>
              <a:rPr lang="hu-HU" dirty="0"/>
              <a:t>műveletismétlés (</a:t>
            </a:r>
            <a:r>
              <a:rPr lang="hu-HU" dirty="0" err="1"/>
              <a:t>mapping</a:t>
            </a:r>
            <a:r>
              <a:rPr lang="hu-HU" dirty="0"/>
              <a:t>)</a:t>
            </a:r>
          </a:p>
          <a:p>
            <a:r>
              <a:rPr lang="hu-HU" dirty="0" err="1"/>
              <a:t>sorbarendezés</a:t>
            </a:r>
            <a:r>
              <a:rPr lang="hu-HU" dirty="0"/>
              <a:t> (</a:t>
            </a:r>
            <a:r>
              <a:rPr lang="hu-HU" dirty="0" err="1"/>
              <a:t>sorting</a:t>
            </a:r>
            <a:r>
              <a:rPr lang="hu-HU" dirty="0"/>
              <a:t>)</a:t>
            </a:r>
          </a:p>
          <a:p>
            <a:r>
              <a:rPr lang="hu-HU" dirty="0"/>
              <a:t>maszkolás (</a:t>
            </a:r>
            <a:r>
              <a:rPr lang="hu-HU" dirty="0" err="1"/>
              <a:t>masking</a:t>
            </a:r>
            <a:r>
              <a:rPr lang="hu-HU" dirty="0"/>
              <a:t>)</a:t>
            </a:r>
          </a:p>
          <a:p>
            <a:r>
              <a:rPr lang="hu-HU" dirty="0"/>
              <a:t>összeillesztés (</a:t>
            </a:r>
            <a:r>
              <a:rPr lang="hu-HU" dirty="0" err="1"/>
              <a:t>mosaicking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915" y="2398137"/>
            <a:ext cx="6458857" cy="36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56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Telepítés, indítás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letölthető innen: </a:t>
            </a:r>
            <a:r>
              <a:rPr lang="en-US" dirty="0"/>
              <a:t>geoserver.org/release/stable</a:t>
            </a:r>
            <a:r>
              <a:rPr lang="hu-HU" dirty="0"/>
              <a:t> ("Platform Independent </a:t>
            </a:r>
            <a:r>
              <a:rPr lang="hu-HU" dirty="0" err="1"/>
              <a:t>Binary</a:t>
            </a:r>
            <a:r>
              <a:rPr lang="hu-HU" dirty="0"/>
              <a:t>")</a:t>
            </a:r>
          </a:p>
          <a:p>
            <a:r>
              <a:rPr lang="hu-HU" dirty="0"/>
              <a:t>nem kell telepíteni, csak kicsomagolni</a:t>
            </a:r>
          </a:p>
          <a:p>
            <a:pPr lvl="1"/>
            <a:r>
              <a:rPr lang="hu-HU" dirty="0"/>
              <a:t>géptermi gépeken itt: C:\Program </a:t>
            </a:r>
            <a:r>
              <a:rPr lang="hu-HU" dirty="0" err="1"/>
              <a:t>Files</a:t>
            </a:r>
            <a:r>
              <a:rPr lang="hu-HU" dirty="0"/>
              <a:t> (x86)\</a:t>
            </a:r>
            <a:r>
              <a:rPr lang="hu-HU" dirty="0" err="1"/>
              <a:t>Geoserver</a:t>
            </a:r>
            <a:endParaRPr lang="hu-HU" dirty="0"/>
          </a:p>
          <a:p>
            <a:r>
              <a:rPr lang="hu-HU" dirty="0" err="1"/>
              <a:t>start.jar-ral</a:t>
            </a:r>
            <a:r>
              <a:rPr lang="hu-HU" dirty="0"/>
              <a:t> indítható</a:t>
            </a:r>
          </a:p>
          <a:p>
            <a:pPr lvl="1"/>
            <a:r>
              <a:rPr lang="hu-HU" dirty="0"/>
              <a:t>JAR: olyan, mint az EXE, csak kell hozzá </a:t>
            </a:r>
            <a:r>
              <a:rPr lang="en-US" dirty="0"/>
              <a:t>Java Runtime Environment</a:t>
            </a:r>
            <a:endParaRPr lang="hu-HU" dirty="0"/>
          </a:p>
          <a:p>
            <a:pPr lvl="1"/>
            <a:r>
              <a:rPr lang="hu-HU" dirty="0"/>
              <a:t>ha elindítjuk, látszólag nem történik semmi</a:t>
            </a:r>
          </a:p>
          <a:p>
            <a:pPr lvl="1"/>
            <a:r>
              <a:rPr lang="hu-HU" dirty="0"/>
              <a:t>a háttérben fut, biztosítja a szolgáltatásokat</a:t>
            </a:r>
          </a:p>
          <a:p>
            <a:r>
              <a:rPr lang="hu-HU" dirty="0"/>
              <a:t>bezáráshoz majd lőjük ki a </a:t>
            </a:r>
            <a:r>
              <a:rPr lang="hu-HU" dirty="0" err="1"/>
              <a:t>javaw.exe-t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feladatkezelőből (</a:t>
            </a:r>
            <a:r>
              <a:rPr lang="hu-HU" dirty="0" err="1"/>
              <a:t>Ctrl</a:t>
            </a:r>
            <a:r>
              <a:rPr lang="hu-HU" dirty="0"/>
              <a:t>+Alt+Del)</a:t>
            </a:r>
          </a:p>
          <a:p>
            <a:pPr lvl="1"/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304" y="4940617"/>
            <a:ext cx="7296725" cy="1038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4663304" y="5248656"/>
            <a:ext cx="7077592" cy="1828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8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Adminisztrációs felület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szolgáltatások létrehozásához be kell lépni az adminisztrációs felületre</a:t>
            </a:r>
          </a:p>
          <a:p>
            <a:pPr lvl="1"/>
            <a:r>
              <a:rPr lang="hu-HU" dirty="0"/>
              <a:t>"</a:t>
            </a:r>
            <a:r>
              <a:rPr lang="en-US" dirty="0"/>
              <a:t>web administration interface</a:t>
            </a:r>
            <a:r>
              <a:rPr lang="hu-HU" dirty="0"/>
              <a:t>"</a:t>
            </a:r>
          </a:p>
          <a:p>
            <a:r>
              <a:rPr lang="hu-HU" dirty="0"/>
              <a:t>ehhez (saját gépen, alapértelmezett beállítások esetén):</a:t>
            </a:r>
          </a:p>
          <a:p>
            <a:pPr lvl="1"/>
            <a:r>
              <a:rPr lang="hu-HU" dirty="0"/>
              <a:t>nyissunk meg egy böngészőt</a:t>
            </a:r>
          </a:p>
          <a:p>
            <a:pPr lvl="1"/>
            <a:r>
              <a:rPr lang="hu-HU" dirty="0"/>
              <a:t>menjünk a </a:t>
            </a:r>
            <a:r>
              <a:rPr lang="en-US" dirty="0"/>
              <a:t>http://localhost:8080/geoserver</a:t>
            </a:r>
            <a:r>
              <a:rPr lang="hu-HU" dirty="0"/>
              <a:t> oldalra</a:t>
            </a:r>
          </a:p>
          <a:p>
            <a:pPr lvl="1"/>
            <a:r>
              <a:rPr lang="hu-HU" dirty="0"/>
              <a:t>felhasználónév</a:t>
            </a:r>
            <a:r>
              <a:rPr lang="en-US" dirty="0"/>
              <a:t>: admin</a:t>
            </a:r>
            <a:endParaRPr lang="hu-HU" dirty="0"/>
          </a:p>
          <a:p>
            <a:pPr lvl="1"/>
            <a:r>
              <a:rPr lang="hu-HU" dirty="0"/>
              <a:t>jelszó</a:t>
            </a:r>
            <a:r>
              <a:rPr lang="en-US" dirty="0"/>
              <a:t>: </a:t>
            </a:r>
            <a:r>
              <a:rPr lang="en-US" dirty="0" err="1"/>
              <a:t>geoserver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5" y="4319567"/>
            <a:ext cx="10661970" cy="1745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6217920" y="4398264"/>
            <a:ext cx="4992624" cy="4023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</a:t>
            </a:r>
            <a:r>
              <a:rPr lang="en-US" dirty="0" err="1"/>
              <a:t>rojekt</a:t>
            </a:r>
            <a:r>
              <a:rPr lang="en-US" dirty="0"/>
              <a:t> </a:t>
            </a:r>
            <a:r>
              <a:rPr lang="en-US" dirty="0" err="1"/>
              <a:t>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(adatforrások, rétegek) egy-egy projekt alá tartozik</a:t>
            </a:r>
          </a:p>
          <a:p>
            <a:r>
              <a:rPr lang="hu-HU" dirty="0"/>
              <a:t>tehát elsőként létre kell hoznunk egy projektet</a:t>
            </a:r>
          </a:p>
          <a:p>
            <a:r>
              <a:rPr lang="hu-HU" dirty="0"/>
              <a:t>Data &gt; </a:t>
            </a:r>
            <a:r>
              <a:rPr lang="hu-HU" dirty="0" err="1"/>
              <a:t>Workspaces</a:t>
            </a:r>
            <a:r>
              <a:rPr lang="hu-HU" dirty="0"/>
              <a:t> &gt; Add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workspace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42" y="2782434"/>
            <a:ext cx="9601200" cy="3267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4626864" y="3941064"/>
            <a:ext cx="1856232" cy="2194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2468880" y="5129784"/>
            <a:ext cx="1133856" cy="192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1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</a:t>
            </a:r>
            <a:r>
              <a:rPr lang="en-US" dirty="0" err="1"/>
              <a:t>rojekt</a:t>
            </a:r>
            <a:r>
              <a:rPr lang="en-US" dirty="0"/>
              <a:t> </a:t>
            </a:r>
            <a:r>
              <a:rPr lang="en-US" dirty="0" err="1"/>
              <a:t>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name</a:t>
            </a:r>
            <a:endParaRPr lang="hu-HU" dirty="0"/>
          </a:p>
          <a:p>
            <a:pPr lvl="1"/>
            <a:r>
              <a:rPr lang="hu-HU" dirty="0"/>
              <a:t>az új projekt neve</a:t>
            </a:r>
          </a:p>
          <a:p>
            <a:pPr lvl="1"/>
            <a:r>
              <a:rPr lang="hu-HU" dirty="0"/>
              <a:t>≤10 karakter, nem lehet benne szóköz</a:t>
            </a:r>
          </a:p>
          <a:p>
            <a:pPr lvl="1"/>
            <a:r>
              <a:rPr lang="hu-HU" dirty="0"/>
              <a:t>most: pilis</a:t>
            </a:r>
          </a:p>
          <a:p>
            <a:r>
              <a:rPr lang="hu-HU" dirty="0" err="1"/>
              <a:t>namespace</a:t>
            </a:r>
            <a:r>
              <a:rPr lang="hu-HU" dirty="0"/>
              <a:t> URI</a:t>
            </a:r>
          </a:p>
          <a:p>
            <a:pPr lvl="1"/>
            <a:r>
              <a:rPr lang="hu-HU" dirty="0"/>
              <a:t>a projekt elérési útja</a:t>
            </a:r>
          </a:p>
          <a:p>
            <a:pPr lvl="1"/>
            <a:r>
              <a:rPr lang="hu-HU" dirty="0"/>
              <a:t>nem kell, hogy működőképes legyen</a:t>
            </a:r>
          </a:p>
          <a:p>
            <a:pPr lvl="1"/>
            <a:r>
              <a:rPr lang="hu-HU" dirty="0"/>
              <a:t>most: http://localhost:8080/geoserver/pilis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111" y="3422196"/>
            <a:ext cx="5382572" cy="26189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742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en-US" dirty="0" err="1"/>
              <a:t>datforrás</a:t>
            </a:r>
            <a:r>
              <a:rPr lang="en-US" dirty="0"/>
              <a:t> </a:t>
            </a:r>
            <a:r>
              <a:rPr lang="hu-HU" dirty="0"/>
              <a:t>hozzáadása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projektekhez adatforrásokat ("</a:t>
            </a:r>
            <a:r>
              <a:rPr lang="hu-HU" dirty="0" err="1"/>
              <a:t>stores</a:t>
            </a:r>
            <a:r>
              <a:rPr lang="hu-HU" dirty="0"/>
              <a:t>") kapcsolhatunk</a:t>
            </a:r>
            <a:endParaRPr lang="en-US" dirty="0"/>
          </a:p>
          <a:p>
            <a:r>
              <a:rPr lang="en-US" dirty="0"/>
              <a:t>Data</a:t>
            </a:r>
            <a:r>
              <a:rPr lang="hu-HU" dirty="0"/>
              <a:t> &gt; </a:t>
            </a:r>
            <a:r>
              <a:rPr lang="en-US" dirty="0"/>
              <a:t>Stores</a:t>
            </a:r>
            <a:r>
              <a:rPr lang="hu-HU" dirty="0"/>
              <a:t> &gt; </a:t>
            </a:r>
            <a:r>
              <a:rPr lang="en-US" dirty="0"/>
              <a:t>Add new store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40" y="2314120"/>
            <a:ext cx="10534015" cy="370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3904488" y="3630168"/>
            <a:ext cx="1572768" cy="2194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1508760" y="5102352"/>
            <a:ext cx="1042416" cy="2011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9101</TotalTime>
  <Words>2195</Words>
  <Application>Microsoft Office PowerPoint</Application>
  <PresentationFormat>Szélesvásznú</PresentationFormat>
  <Paragraphs>424</Paragraphs>
  <Slides>42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7" baseType="lpstr">
      <vt:lpstr>Arial</vt:lpstr>
      <vt:lpstr>Arial Narrow</vt:lpstr>
      <vt:lpstr>Calibri</vt:lpstr>
      <vt:lpstr>Courier New</vt:lpstr>
      <vt:lpstr>Office-téma</vt:lpstr>
      <vt:lpstr>Szerveres feldolgozás 1. GeoServer, Google Earth Engine</vt:lpstr>
      <vt:lpstr>GeoServer – célok, lehetőségek</vt:lpstr>
      <vt:lpstr>GeoServer – alternatívák</vt:lpstr>
      <vt:lpstr>GeoServer – formátumok</vt:lpstr>
      <vt:lpstr>Telepítés, indítás</vt:lpstr>
      <vt:lpstr>Adminisztrációs felület</vt:lpstr>
      <vt:lpstr>Projekt létrehozása</vt:lpstr>
      <vt:lpstr>Projekt létrehozása</vt:lpstr>
      <vt:lpstr>Adatforrás hozzáadása</vt:lpstr>
      <vt:lpstr>Adatforrás hozzáadása</vt:lpstr>
      <vt:lpstr>Réteg létrehozása</vt:lpstr>
      <vt:lpstr>Réteg létrehozása</vt:lpstr>
      <vt:lpstr>Réteg létrehozása</vt:lpstr>
      <vt:lpstr>Réteg ellenőrzése (előnézet)</vt:lpstr>
      <vt:lpstr>Kliens kapcsolódása</vt:lpstr>
      <vt:lpstr>Kliens kapcsolódása</vt:lpstr>
      <vt:lpstr>Kliens kapcsolódása</vt:lpstr>
      <vt:lpstr>Kliens kapcsolódása</vt:lpstr>
      <vt:lpstr>1. feladat (közös) – Leaflet kapcsolódása GeoServer-hez</vt:lpstr>
      <vt:lpstr>Google Earth Engine</vt:lpstr>
      <vt:lpstr>Google Earth Engine</vt:lpstr>
      <vt:lpstr>Kódszerkesztő használata</vt:lpstr>
      <vt:lpstr>Kódszerkesztő használata</vt:lpstr>
      <vt:lpstr>Kódszerkesztő használata</vt:lpstr>
      <vt:lpstr>Kódszerkesztő használata</vt:lpstr>
      <vt:lpstr>Kódszerkesztő használata</vt:lpstr>
      <vt:lpstr>Kódszerkesztő használata</vt:lpstr>
      <vt:lpstr>Kódszerkesztő használata</vt:lpstr>
      <vt:lpstr>2. feladat (közös) – példakód futtatása</vt:lpstr>
      <vt:lpstr>Adattípusok/osztályok</vt:lpstr>
      <vt:lpstr>Adattípusok/osztályok</vt:lpstr>
      <vt:lpstr>Adattípusok/osztályok</vt:lpstr>
      <vt:lpstr>Rasztergyűjtemény (Earth Engine Data Catalog)</vt:lpstr>
      <vt:lpstr>3. feladat (közös) – adattípusok és rasztergyűjtemény</vt:lpstr>
      <vt:lpstr>4. feladat (egyéni) – adattípusok és rasztergyűjtemény</vt:lpstr>
      <vt:lpstr>Saját adatok feltöltése</vt:lpstr>
      <vt:lpstr>Saját adatok feltöltése</vt:lpstr>
      <vt:lpstr>5. feladat (közös) – saját adatok feltöltése </vt:lpstr>
      <vt:lpstr>5. feladat (közös) – saját adatok feltöltése </vt:lpstr>
      <vt:lpstr>Geometriák rajzolása a képvászonra</vt:lpstr>
      <vt:lpstr>Alapvető műveletek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343</cp:revision>
  <dcterms:created xsi:type="dcterms:W3CDTF">2021-09-14T06:27:21Z</dcterms:created>
  <dcterms:modified xsi:type="dcterms:W3CDTF">2023-10-25T15:48:02Z</dcterms:modified>
</cp:coreProperties>
</file>